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sldIdLst>
    <p:sldId id="256" r:id="rId5"/>
    <p:sldId id="270" r:id="rId6"/>
    <p:sldId id="280" r:id="rId7"/>
    <p:sldId id="281" r:id="rId8"/>
    <p:sldId id="259" r:id="rId9"/>
    <p:sldId id="260" r:id="rId10"/>
    <p:sldId id="279" r:id="rId11"/>
    <p:sldId id="282" r:id="rId12"/>
    <p:sldId id="261" r:id="rId13"/>
    <p:sldId id="262" r:id="rId14"/>
    <p:sldId id="271" r:id="rId15"/>
    <p:sldId id="263" r:id="rId16"/>
    <p:sldId id="278" r:id="rId17"/>
    <p:sldId id="264" r:id="rId18"/>
    <p:sldId id="275" r:id="rId19"/>
    <p:sldId id="276" r:id="rId20"/>
    <p:sldId id="265" r:id="rId21"/>
    <p:sldId id="283" r:id="rId22"/>
    <p:sldId id="340" r:id="rId23"/>
    <p:sldId id="284" r:id="rId24"/>
    <p:sldId id="272" r:id="rId25"/>
    <p:sldId id="285" r:id="rId26"/>
    <p:sldId id="34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7639"/>
    <a:srgbClr val="3FC7EE"/>
    <a:srgbClr val="00C95B"/>
    <a:srgbClr val="FF0000"/>
    <a:srgbClr val="B51BD9"/>
    <a:srgbClr val="FFFF00"/>
    <a:srgbClr val="38CEE1"/>
    <a:srgbClr val="AF2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30" d="100"/>
          <a:sy n="130" d="100"/>
        </p:scale>
        <p:origin x="150"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1C2D2-FC16-484E-8097-EFBA0A7ADE84}"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6817C-3D8E-7F42-A675-1852CC1A6210}" type="slidenum">
              <a:rPr lang="en-US" smtClean="0"/>
              <a:t>‹#›</a:t>
            </a:fld>
            <a:endParaRPr lang="en-US"/>
          </a:p>
        </p:txBody>
      </p:sp>
    </p:spTree>
    <p:extLst>
      <p:ext uri="{BB962C8B-B14F-4D97-AF65-F5344CB8AC3E}">
        <p14:creationId xmlns:p14="http://schemas.microsoft.com/office/powerpoint/2010/main" val="237304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ymdev.slack.com/archives/D04499YRRAS/p167103765191217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6817C-3D8E-7F42-A675-1852CC1A6210}" type="slidenum">
              <a:rPr lang="en-US" smtClean="0"/>
              <a:t>1</a:t>
            </a:fld>
            <a:endParaRPr lang="en-US"/>
          </a:p>
        </p:txBody>
      </p:sp>
    </p:spTree>
    <p:extLst>
      <p:ext uri="{BB962C8B-B14F-4D97-AF65-F5344CB8AC3E}">
        <p14:creationId xmlns:p14="http://schemas.microsoft.com/office/powerpoint/2010/main" val="420313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Calibri" panose="020F0502020204030204" pitchFamily="34" charset="0"/>
              </a:rPr>
              <a:t>Well, today using </a:t>
            </a:r>
            <a:r>
              <a:rPr lang="en-US" sz="1200" b="0" i="0" err="1">
                <a:solidFill>
                  <a:srgbClr val="000000"/>
                </a:solidFill>
                <a:effectLst/>
                <a:latin typeface="Calibri" panose="020F0502020204030204" pitchFamily="34" charset="0"/>
              </a:rPr>
              <a:t>Mintimeter</a:t>
            </a:r>
            <a:r>
              <a:rPr lang="en-US" sz="1200" b="0" i="0">
                <a:solidFill>
                  <a:srgbClr val="000000"/>
                </a:solidFill>
                <a:effectLst/>
                <a:latin typeface="Calibri" panose="020F0502020204030204" pitchFamily="34" charset="0"/>
              </a:rPr>
              <a:t>, as we review workflows and patient experiences, you my audience can vote on what you do – and you’ll be able to see how you stack up to your peers… </a:t>
            </a:r>
            <a:endParaRPr lang="en-US"/>
          </a:p>
          <a:p>
            <a:endParaRPr lang="en-US"/>
          </a:p>
        </p:txBody>
      </p:sp>
      <p:sp>
        <p:nvSpPr>
          <p:cNvPr id="4" name="Slide Number Placeholder 3"/>
          <p:cNvSpPr>
            <a:spLocks noGrp="1"/>
          </p:cNvSpPr>
          <p:nvPr>
            <p:ph type="sldNum" sz="quarter" idx="5"/>
          </p:nvPr>
        </p:nvSpPr>
        <p:spPr/>
        <p:txBody>
          <a:bodyPr/>
          <a:lstStyle/>
          <a:p>
            <a:fld id="{9F46817C-3D8E-7F42-A675-1852CC1A6210}" type="slidenum">
              <a:rPr lang="en-US" smtClean="0"/>
              <a:t>5</a:t>
            </a:fld>
            <a:endParaRPr lang="en-US"/>
          </a:p>
        </p:txBody>
      </p:sp>
    </p:spTree>
    <p:extLst>
      <p:ext uri="{BB962C8B-B14F-4D97-AF65-F5344CB8AC3E}">
        <p14:creationId xmlns:p14="http://schemas.microsoft.com/office/powerpoint/2010/main" val="189387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Calibri" panose="020F0502020204030204" pitchFamily="34" charset="0"/>
              </a:rPr>
              <a:t>https://</a:t>
            </a:r>
            <a:r>
              <a:rPr lang="en-US" sz="1200" b="0" i="0" err="1">
                <a:solidFill>
                  <a:srgbClr val="000000"/>
                </a:solidFill>
                <a:effectLst/>
                <a:latin typeface="Calibri" panose="020F0502020204030204" pitchFamily="34" charset="0"/>
              </a:rPr>
              <a:t>www.americanspa.com</a:t>
            </a:r>
            <a:r>
              <a:rPr lang="en-US" sz="1200" b="0" i="0">
                <a:solidFill>
                  <a:srgbClr val="000000"/>
                </a:solidFill>
                <a:effectLst/>
                <a:latin typeface="Calibri" panose="020F0502020204030204" pitchFamily="34" charset="0"/>
              </a:rPr>
              <a:t>/sponsored/6-ways-online-booking-saves-you-time-and-money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panose="020F0502020204030204" pitchFamily="34" charset="0"/>
            </a:endParaRPr>
          </a:p>
          <a:p>
            <a:pPr algn="l">
              <a:buFont typeface="Arial" panose="020B0604020202020204" pitchFamily="34" charset="0"/>
              <a:buChar char="•"/>
            </a:pPr>
            <a:r>
              <a:rPr lang="en-US">
                <a:effectLst/>
              </a:rPr>
              <a:t>On average it takes approximately 10 minutes for the front desk to book an appointment. Manually booking 5000 appointments a year, evenly across 365 days, means your offline booking process requires approximately 2 1/2 hours a day – or 833.3 hours a year - in employee </a:t>
            </a:r>
            <a:r>
              <a:rPr lang="en-US" err="1">
                <a:effectLst/>
              </a:rPr>
              <a:t>labour</a:t>
            </a:r>
            <a:r>
              <a:rPr lang="en-US">
                <a:effectLst/>
              </a:rPr>
              <a:t> alone. This time could be put to better use on other tasks, like guest services and upselling.</a:t>
            </a:r>
          </a:p>
          <a:p>
            <a:pPr algn="l"/>
            <a:r>
              <a:rPr lang="en-US">
                <a:effectLst/>
              </a:rPr>
              <a:t>Online booking eliminates the need for phone calls.</a:t>
            </a:r>
            <a:br>
              <a:rPr lang="en-US">
                <a:effectLst/>
              </a:rPr>
            </a:br>
            <a:endParaRPr lang="en-US">
              <a:effectLst/>
            </a:endParaRPr>
          </a:p>
          <a:p>
            <a:pPr algn="l">
              <a:buFont typeface="Arial" panose="020B0604020202020204" pitchFamily="34" charset="0"/>
              <a:buChar char="•"/>
            </a:pPr>
            <a:r>
              <a:rPr lang="en-US">
                <a:effectLst/>
              </a:rPr>
              <a:t>Meanwhile, online booking allows you to literally make money while you sleep, as nearly 10% of bookings are made when the spa is closed e.g. 10% of 14 appointments a day at $150 each means you could make $54,600 a year. This is revenue you’re not going to recoup. If someone wants to book an appointment at 10 pm and you’re not answering the phone, they’re going to find someone who offers online booking. Can you afford to lose 10% of your revenue?</a:t>
            </a:r>
          </a:p>
          <a:p>
            <a:pPr algn="r"/>
            <a:r>
              <a:rPr lang="en-US" b="0" i="0" u="none" strike="noStrike">
                <a:solidFill>
                  <a:srgbClr val="1D1C1D"/>
                </a:solidFill>
                <a:effectLst/>
                <a:latin typeface="Slack-Lato"/>
                <a:hlinkClick r:id="rId3"/>
              </a:rPr>
              <a:t>12:07</a:t>
            </a:r>
            <a:endParaRPr lang="en-US" b="0" i="0">
              <a:solidFill>
                <a:srgbClr val="1D1C1D"/>
              </a:solidFill>
              <a:effectLst/>
              <a:latin typeface="Slack-Lato"/>
            </a:endParaRPr>
          </a:p>
          <a:p>
            <a:pPr algn="l"/>
            <a:br>
              <a:rPr lang="en-US" b="0" i="0">
                <a:solidFill>
                  <a:srgbClr val="1D1C1D"/>
                </a:solidFill>
                <a:effectLst/>
                <a:latin typeface="Slack-Lato"/>
              </a:rPr>
            </a:br>
            <a:endParaRPr lang="en-US" b="0" i="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F46817C-3D8E-7F42-A675-1852CC1A6210}" type="slidenum">
              <a:rPr lang="en-US" smtClean="0"/>
              <a:t>9</a:t>
            </a:fld>
            <a:endParaRPr lang="en-US"/>
          </a:p>
        </p:txBody>
      </p:sp>
    </p:spTree>
    <p:extLst>
      <p:ext uri="{BB962C8B-B14F-4D97-AF65-F5344CB8AC3E}">
        <p14:creationId xmlns:p14="http://schemas.microsoft.com/office/powerpoint/2010/main" val="250598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Example of a package that shows multiple line times, different discounts etc.</a:t>
            </a:r>
          </a:p>
        </p:txBody>
      </p:sp>
      <p:sp>
        <p:nvSpPr>
          <p:cNvPr id="4" name="Slide Number Placeholder 3"/>
          <p:cNvSpPr>
            <a:spLocks noGrp="1"/>
          </p:cNvSpPr>
          <p:nvPr>
            <p:ph type="sldNum" sz="quarter" idx="5"/>
          </p:nvPr>
        </p:nvSpPr>
        <p:spPr/>
        <p:txBody>
          <a:bodyPr/>
          <a:lstStyle/>
          <a:p>
            <a:fld id="{084B4DC2-E710-D340-AA1F-93300E1050F2}" type="slidenum">
              <a:rPr lang="en-US" smtClean="0"/>
              <a:t>19</a:t>
            </a:fld>
            <a:endParaRPr lang="en-US"/>
          </a:p>
        </p:txBody>
      </p:sp>
    </p:spTree>
    <p:extLst>
      <p:ext uri="{BB962C8B-B14F-4D97-AF65-F5344CB8AC3E}">
        <p14:creationId xmlns:p14="http://schemas.microsoft.com/office/powerpoint/2010/main" val="148799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of these things we’ve reviewed are workflows taking place today. And it’s because technology (when it works) is here to add efficiency but not at the cost of service. Presentation is key in our industry and your EHR is an investment – a strategy in the managing of your patient. The strategies goals are two-fold to both provide you the business owner a greater sense of control as well as provide your patients with a great experience… one that keeps them coming back and telling their friends about you. </a:t>
            </a:r>
          </a:p>
          <a:p>
            <a:endParaRPr lang="en-US"/>
          </a:p>
        </p:txBody>
      </p:sp>
      <p:sp>
        <p:nvSpPr>
          <p:cNvPr id="4" name="Slide Number Placeholder 3"/>
          <p:cNvSpPr>
            <a:spLocks noGrp="1"/>
          </p:cNvSpPr>
          <p:nvPr>
            <p:ph type="sldNum" sz="quarter" idx="5"/>
          </p:nvPr>
        </p:nvSpPr>
        <p:spPr/>
        <p:txBody>
          <a:bodyPr/>
          <a:lstStyle/>
          <a:p>
            <a:fld id="{9F46817C-3D8E-7F42-A675-1852CC1A6210}" type="slidenum">
              <a:rPr lang="en-US" smtClean="0"/>
              <a:t>22</a:t>
            </a:fld>
            <a:endParaRPr lang="en-US"/>
          </a:p>
        </p:txBody>
      </p:sp>
    </p:spTree>
    <p:extLst>
      <p:ext uri="{BB962C8B-B14F-4D97-AF65-F5344CB8AC3E}">
        <p14:creationId xmlns:p14="http://schemas.microsoft.com/office/powerpoint/2010/main" val="157107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of these things we’ve reviewed are workflows taking place today. And it’s because technology (when it works) is here to add efficiency but not at the cost of service. Presentation is key in our industry and your EHR is an investment – a strategy in the managing of your patient. The strategies goals are two-fold to both provide you the business owner a greater sense of control as well as provide your patients with a great experience… one that keeps them coming back and telling their friends about you. </a:t>
            </a:r>
          </a:p>
          <a:p>
            <a:endParaRPr lang="en-US"/>
          </a:p>
        </p:txBody>
      </p:sp>
      <p:sp>
        <p:nvSpPr>
          <p:cNvPr id="4" name="Slide Number Placeholder 3"/>
          <p:cNvSpPr>
            <a:spLocks noGrp="1"/>
          </p:cNvSpPr>
          <p:nvPr>
            <p:ph type="sldNum" sz="quarter" idx="5"/>
          </p:nvPr>
        </p:nvSpPr>
        <p:spPr/>
        <p:txBody>
          <a:bodyPr/>
          <a:lstStyle/>
          <a:p>
            <a:fld id="{9F46817C-3D8E-7F42-A675-1852CC1A6210}" type="slidenum">
              <a:rPr lang="en-US" smtClean="0"/>
              <a:t>23</a:t>
            </a:fld>
            <a:endParaRPr lang="en-US"/>
          </a:p>
        </p:txBody>
      </p:sp>
    </p:spTree>
    <p:extLst>
      <p:ext uri="{BB962C8B-B14F-4D97-AF65-F5344CB8AC3E}">
        <p14:creationId xmlns:p14="http://schemas.microsoft.com/office/powerpoint/2010/main" val="1829084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357F-7E86-4F43-9E15-B4515FF5DF25}"/>
              </a:ext>
            </a:extLst>
          </p:cNvPr>
          <p:cNvSpPr>
            <a:spLocks noGrp="1"/>
          </p:cNvSpPr>
          <p:nvPr>
            <p:ph type="ctrTitle" hasCustomPrompt="1"/>
          </p:nvPr>
        </p:nvSpPr>
        <p:spPr>
          <a:xfrm>
            <a:off x="1328739" y="2257425"/>
            <a:ext cx="9501186" cy="1857375"/>
          </a:xfrm>
          <a:prstGeom prst="rect">
            <a:avLst/>
          </a:prstGeom>
        </p:spPr>
        <p:txBody>
          <a:bodyPr anchor="b">
            <a:normAutofit/>
          </a:bodyPr>
          <a:lstStyle>
            <a:lvl1pPr algn="ctr">
              <a:defRPr sz="5400">
                <a:solidFill>
                  <a:schemeClr val="bg1"/>
                </a:solidFill>
              </a:defRPr>
            </a:lvl1pPr>
          </a:lstStyle>
          <a:p>
            <a:r>
              <a:rPr lang="en-US"/>
              <a:t>TITLE HERE</a:t>
            </a:r>
          </a:p>
        </p:txBody>
      </p:sp>
      <p:sp>
        <p:nvSpPr>
          <p:cNvPr id="4" name="Title 1">
            <a:extLst>
              <a:ext uri="{FF2B5EF4-FFF2-40B4-BE49-F238E27FC236}">
                <a16:creationId xmlns:a16="http://schemas.microsoft.com/office/drawing/2014/main" id="{3F402898-E023-82AC-C77B-2049E8476FDD}"/>
              </a:ext>
            </a:extLst>
          </p:cNvPr>
          <p:cNvSpPr txBox="1">
            <a:spLocks/>
          </p:cNvSpPr>
          <p:nvPr userDrawn="1"/>
        </p:nvSpPr>
        <p:spPr>
          <a:xfrm>
            <a:off x="1328739" y="4743449"/>
            <a:ext cx="9501186" cy="105223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b="1" i="0" kern="120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0" lvl="0" indent="0" algn="ctr" rtl="0">
              <a:spcBef>
                <a:spcPts val="0"/>
              </a:spcBef>
              <a:spcAft>
                <a:spcPts val="0"/>
              </a:spcAft>
              <a:buNone/>
            </a:pPr>
            <a:r>
              <a:rPr lang="en-US" sz="2200">
                <a:solidFill>
                  <a:srgbClr val="FFFFFF"/>
                </a:solidFill>
                <a:latin typeface="Lato" panose="020F0502020204030203" pitchFamily="34" charset="77"/>
                <a:ea typeface="Comfortaa"/>
                <a:cs typeface="Comfortaa"/>
                <a:sym typeface="Comfortaa"/>
              </a:rPr>
              <a:t>Randy Torban</a:t>
            </a:r>
          </a:p>
          <a:p>
            <a:pPr marL="0" lvl="0" indent="0" algn="ctr" rtl="0">
              <a:spcBef>
                <a:spcPts val="0"/>
              </a:spcBef>
              <a:spcAft>
                <a:spcPts val="0"/>
              </a:spcAft>
              <a:buNone/>
            </a:pPr>
            <a:r>
              <a:rPr lang="en-US" sz="2200">
                <a:solidFill>
                  <a:srgbClr val="FFFFFF"/>
                </a:solidFill>
                <a:latin typeface="Lato" panose="020F0502020204030203" pitchFamily="34" charset="77"/>
                <a:ea typeface="Comfortaa"/>
                <a:cs typeface="Comfortaa"/>
                <a:sym typeface="Comfortaa"/>
              </a:rPr>
              <a:t>TITLE</a:t>
            </a:r>
          </a:p>
          <a:p>
            <a:pPr marL="0" lvl="0" indent="0" algn="ctr" rtl="0">
              <a:spcBef>
                <a:spcPts val="0"/>
              </a:spcBef>
              <a:spcAft>
                <a:spcPts val="0"/>
              </a:spcAft>
              <a:buNone/>
            </a:pPr>
            <a:r>
              <a:rPr lang="en-US" sz="2200">
                <a:solidFill>
                  <a:srgbClr val="FFFFFF"/>
                </a:solidFill>
                <a:latin typeface="Lato" panose="020F0502020204030203" pitchFamily="34" charset="77"/>
                <a:ea typeface="Comfortaa"/>
                <a:cs typeface="Comfortaa"/>
                <a:sym typeface="Comfortaa"/>
              </a:rPr>
              <a:t>COMPANY</a:t>
            </a:r>
          </a:p>
        </p:txBody>
      </p:sp>
    </p:spTree>
    <p:extLst>
      <p:ext uri="{BB962C8B-B14F-4D97-AF65-F5344CB8AC3E}">
        <p14:creationId xmlns:p14="http://schemas.microsoft.com/office/powerpoint/2010/main" val="31127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5EEBFA48-747C-2241-A7CE-A27390E94E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15B13EFC-F4F3-6D40-B509-91EAFFC4ACB1}"/>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840D661C-1FE0-8448-8E6F-9EBB571F8485}"/>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338227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95456-8207-2046-811B-284FD7BDE4A9}"/>
              </a:ext>
            </a:extLst>
          </p:cNvPr>
          <p:cNvSpPr>
            <a:spLocks noGrp="1"/>
          </p:cNvSpPr>
          <p:nvPr>
            <p:ph type="title" orient="vert"/>
          </p:nvPr>
        </p:nvSpPr>
        <p:spPr>
          <a:xfrm>
            <a:off x="8724900" y="357189"/>
            <a:ext cx="2628900" cy="4914899"/>
          </a:xfrm>
          <a:prstGeom prst="rect">
            <a:avLst/>
          </a:prstGeom>
        </p:spPr>
        <p:txBody>
          <a:bodyPr vert="eaVert"/>
          <a:lstStyle>
            <a:lvl1pPr>
              <a:defRPr b="0" i="0">
                <a:solidFill>
                  <a:srgbClr val="3FC7EE"/>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A0EEEEEB-D3A5-A949-A096-F92DB26D5331}"/>
              </a:ext>
            </a:extLst>
          </p:cNvPr>
          <p:cNvSpPr>
            <a:spLocks noGrp="1"/>
          </p:cNvSpPr>
          <p:nvPr>
            <p:ph type="body" orient="vert" idx="1"/>
          </p:nvPr>
        </p:nvSpPr>
        <p:spPr>
          <a:xfrm>
            <a:off x="838200" y="357189"/>
            <a:ext cx="7734300" cy="4914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06E3DCD-5B23-014C-829C-2A70193F8DA2}"/>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393138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imp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2D74B-7BD7-0539-933C-D40566B61510}"/>
              </a:ext>
            </a:extLst>
          </p:cNvPr>
          <p:cNvSpPr>
            <a:spLocks noGrp="1"/>
          </p:cNvSpPr>
          <p:nvPr>
            <p:ph idx="1"/>
          </p:nvPr>
        </p:nvSpPr>
        <p:spPr>
          <a:xfrm>
            <a:off x="838200" y="1815049"/>
            <a:ext cx="10515600" cy="4272536"/>
          </a:xfrm>
          <a:prstGeom prst="rect">
            <a:avLst/>
          </a:prstGeom>
        </p:spPr>
        <p:txBody>
          <a:bodyPr lIns="0" tIns="0" rIns="0" bIns="0">
            <a:normAutofit/>
          </a:bodyPr>
          <a:lstStyle>
            <a:lvl1pPr marL="6350" indent="-6350">
              <a:spcAft>
                <a:spcPts val="800"/>
              </a:spcAft>
              <a:buNone/>
              <a:tabLst/>
              <a:defRPr sz="1800"/>
            </a:lvl1pPr>
            <a:lvl2pPr marL="458788" indent="-115888">
              <a:spcAft>
                <a:spcPts val="800"/>
              </a:spcAft>
              <a:buFont typeface="Arial" panose="020B0604020202020204" pitchFamily="34" charset="0"/>
              <a:buChar char="•"/>
              <a:tabLst/>
              <a:defRPr sz="1800"/>
            </a:lvl2pPr>
            <a:lvl4pPr marL="458788" indent="-115888">
              <a:spcAft>
                <a:spcPts val="800"/>
              </a:spcAft>
              <a:tabLst/>
              <a:defRPr sz="1800"/>
            </a:lvl4pPr>
            <a:lvl5pPr marL="458788" indent="-115888">
              <a:spcAft>
                <a:spcPts val="800"/>
              </a:spcAft>
              <a:tabLst/>
              <a:defRPr sz="1800"/>
            </a:lvl5pPr>
          </a:lstStyle>
          <a:p>
            <a:pPr lvl="0"/>
            <a:r>
              <a:rPr lang="en-US"/>
              <a:t>Click to edit Master text styles</a:t>
            </a:r>
          </a:p>
        </p:txBody>
      </p:sp>
      <p:sp>
        <p:nvSpPr>
          <p:cNvPr id="7" name="Title 6">
            <a:extLst>
              <a:ext uri="{FF2B5EF4-FFF2-40B4-BE49-F238E27FC236}">
                <a16:creationId xmlns:a16="http://schemas.microsoft.com/office/drawing/2014/main" id="{34D2D8DE-A6B2-C2DC-0F46-86E823B1480D}"/>
              </a:ext>
            </a:extLst>
          </p:cNvPr>
          <p:cNvSpPr>
            <a:spLocks noGrp="1"/>
          </p:cNvSpPr>
          <p:nvPr>
            <p:ph type="title" hasCustomPrompt="1"/>
          </p:nvPr>
        </p:nvSpPr>
        <p:spPr>
          <a:xfrm>
            <a:off x="838200" y="551936"/>
            <a:ext cx="10515600" cy="1029730"/>
          </a:xfrm>
          <a:prstGeom prst="rect">
            <a:avLst/>
          </a:prstGeom>
        </p:spPr>
        <p:txBody>
          <a:bodyPr lIns="0" tIns="0" rIns="0" bIns="91440" anchor="ctr" anchorCtr="0">
            <a:normAutofit/>
          </a:bodyPr>
          <a:lstStyle>
            <a:lvl1pPr>
              <a:defRPr sz="3400" b="1">
                <a:solidFill>
                  <a:schemeClr val="accent3"/>
                </a:solidFill>
              </a:defRPr>
            </a:lvl1pPr>
          </a:lstStyle>
          <a:p>
            <a:r>
              <a:rPr lang="en-US"/>
              <a:t>Click to edit Master title style </a:t>
            </a:r>
          </a:p>
        </p:txBody>
      </p:sp>
      <p:sp>
        <p:nvSpPr>
          <p:cNvPr id="4" name="Footer Placeholder 1">
            <a:extLst>
              <a:ext uri="{FF2B5EF4-FFF2-40B4-BE49-F238E27FC236}">
                <a16:creationId xmlns:a16="http://schemas.microsoft.com/office/drawing/2014/main" id="{C94DCD88-00A3-410D-92BC-352927551F6B}"/>
              </a:ext>
            </a:extLst>
          </p:cNvPr>
          <p:cNvSpPr>
            <a:spLocks noGrp="1"/>
          </p:cNvSpPr>
          <p:nvPr>
            <p:ph type="ftr" sz="quarter" idx="3"/>
          </p:nvPr>
        </p:nvSpPr>
        <p:spPr>
          <a:xfrm>
            <a:off x="0" y="6858000"/>
            <a:ext cx="2895600" cy="226152"/>
          </a:xfrm>
          <a:prstGeom prst="rect">
            <a:avLst/>
          </a:prstGeom>
        </p:spPr>
        <p:txBody>
          <a:bodyPr lIns="0"/>
          <a:lstStyle>
            <a:lvl1pPr>
              <a:defRPr lang="en-US" sz="900" smtClean="0">
                <a:solidFill>
                  <a:schemeClr val="tx1">
                    <a:lumMod val="50000"/>
                    <a:lumOff val="50000"/>
                  </a:schemeClr>
                </a:solidFill>
              </a:defRPr>
            </a:lvl1pPr>
          </a:lstStyle>
          <a:p>
            <a:r>
              <a:rPr lang="en-US"/>
              <a:t>0100.110\637624(pptx)-E2 9-26-22</a:t>
            </a:r>
          </a:p>
        </p:txBody>
      </p:sp>
      <p:sp>
        <p:nvSpPr>
          <p:cNvPr id="5" name="Slide Number Placeholder 5">
            <a:extLst>
              <a:ext uri="{FF2B5EF4-FFF2-40B4-BE49-F238E27FC236}">
                <a16:creationId xmlns:a16="http://schemas.microsoft.com/office/drawing/2014/main" id="{20AAC3CD-F1FC-4052-8244-3D2B2BF904C0}"/>
              </a:ext>
            </a:extLst>
          </p:cNvPr>
          <p:cNvSpPr>
            <a:spLocks noGrp="1"/>
          </p:cNvSpPr>
          <p:nvPr>
            <p:ph type="sldNum" sz="quarter" idx="4"/>
          </p:nvPr>
        </p:nvSpPr>
        <p:spPr>
          <a:xfrm>
            <a:off x="11441160" y="6192967"/>
            <a:ext cx="548640" cy="436433"/>
          </a:xfrm>
          <a:prstGeom prst="rect">
            <a:avLst/>
          </a:prstGeom>
        </p:spPr>
        <p:txBody>
          <a:bodyPr lIns="0" rIns="0" anchor="ctr" anchorCtr="0"/>
          <a:lstStyle>
            <a:lvl1pPr>
              <a:defRPr sz="1600">
                <a:solidFill>
                  <a:schemeClr val="accent3">
                    <a:lumMod val="75000"/>
                  </a:schemeClr>
                </a:solidFill>
              </a:defRPr>
            </a:lvl1pPr>
          </a:lstStyle>
          <a:p>
            <a:r>
              <a:rPr lang="en-US"/>
              <a:t>| </a:t>
            </a:r>
            <a:fld id="{020DA90B-5D47-4F77-AA3C-54E76B4D78A2}" type="slidenum">
              <a:rPr lang="en-US" smtClean="0"/>
              <a:pPr/>
              <a:t>‹#›</a:t>
            </a:fld>
            <a:r>
              <a:rPr lang="en-US"/>
              <a:t> </a:t>
            </a:r>
          </a:p>
        </p:txBody>
      </p:sp>
    </p:spTree>
    <p:extLst>
      <p:ext uri="{BB962C8B-B14F-4D97-AF65-F5344CB8AC3E}">
        <p14:creationId xmlns:p14="http://schemas.microsoft.com/office/powerpoint/2010/main" val="163741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243EA-24EE-514F-BF27-7E983A7B86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534D9759-214D-5E48-8B67-E0004EDE0084}"/>
              </a:ext>
            </a:extLst>
          </p:cNvPr>
          <p:cNvSpPr>
            <a:spLocks noGrp="1"/>
          </p:cNvSpPr>
          <p:nvPr>
            <p:ph type="title"/>
          </p:nvPr>
        </p:nvSpPr>
        <p:spPr/>
        <p:txBody>
          <a:bodyPr/>
          <a:lstStyle>
            <a:lvl1pPr>
              <a:defRPr>
                <a:solidFill>
                  <a:srgbClr val="3FC7EE"/>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0ECBA345-E5A7-4149-94E5-B02862DB8D44}"/>
              </a:ext>
            </a:extLst>
          </p:cNvPr>
          <p:cNvSpPr>
            <a:spLocks noGrp="1"/>
          </p:cNvSpPr>
          <p:nvPr>
            <p:ph type="ftr" sz="quarter" idx="10"/>
          </p:nvPr>
        </p:nvSpPr>
        <p:spPr>
          <a:xfrm>
            <a:off x="5169287" y="6456366"/>
            <a:ext cx="6760777" cy="365125"/>
          </a:xfrm>
        </p:spPr>
        <p:txBody>
          <a:bodyPr/>
          <a:lstStyle/>
          <a:p>
            <a:r>
              <a:rPr lang="en-US"/>
              <a:t>Randy Torban | @Symplast_EHR</a:t>
            </a:r>
          </a:p>
        </p:txBody>
      </p:sp>
    </p:spTree>
    <p:extLst>
      <p:ext uri="{BB962C8B-B14F-4D97-AF65-F5344CB8AC3E}">
        <p14:creationId xmlns:p14="http://schemas.microsoft.com/office/powerpoint/2010/main" val="376476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542E2-4176-9D4E-9314-0D8F7F182578}"/>
              </a:ext>
            </a:extLst>
          </p:cNvPr>
          <p:cNvSpPr>
            <a:spLocks noGrp="1"/>
          </p:cNvSpPr>
          <p:nvPr>
            <p:ph type="body" idx="1"/>
          </p:nvPr>
        </p:nvSpPr>
        <p:spPr>
          <a:xfrm>
            <a:off x="831850" y="1428751"/>
            <a:ext cx="10515600" cy="41290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0712A7F2-FC6F-F243-89CB-90185ED554A5}"/>
              </a:ext>
            </a:extLst>
          </p:cNvPr>
          <p:cNvSpPr>
            <a:spLocks noGrp="1"/>
          </p:cNvSpPr>
          <p:nvPr>
            <p:ph type="title"/>
          </p:nvPr>
        </p:nvSpPr>
        <p:spPr>
          <a:xfrm>
            <a:off x="838200" y="365126"/>
            <a:ext cx="10515600" cy="961870"/>
          </a:xfrm>
        </p:spPr>
        <p:txBody>
          <a:bodyPr/>
          <a:lstStyle>
            <a:lvl1pPr>
              <a:defRPr>
                <a:solidFill>
                  <a:srgbClr val="3FC7EE"/>
                </a:solidFill>
              </a:defRPr>
            </a:lvl1pPr>
          </a:lstStyle>
          <a:p>
            <a:r>
              <a:rPr lang="en-US"/>
              <a:t>Click to edit Master title style</a:t>
            </a:r>
          </a:p>
        </p:txBody>
      </p:sp>
      <p:sp>
        <p:nvSpPr>
          <p:cNvPr id="9" name="Footer Placeholder 8">
            <a:extLst>
              <a:ext uri="{FF2B5EF4-FFF2-40B4-BE49-F238E27FC236}">
                <a16:creationId xmlns:a16="http://schemas.microsoft.com/office/drawing/2014/main" id="{1107CAF7-DB01-D349-B3C8-CDF128F483F6}"/>
              </a:ext>
            </a:extLst>
          </p:cNvPr>
          <p:cNvSpPr>
            <a:spLocks noGrp="1"/>
          </p:cNvSpPr>
          <p:nvPr>
            <p:ph type="ftr" sz="quarter" idx="10"/>
          </p:nvPr>
        </p:nvSpPr>
        <p:spPr>
          <a:xfrm>
            <a:off x="5169287" y="6456366"/>
            <a:ext cx="6760777" cy="365125"/>
          </a:xfrm>
        </p:spPr>
        <p:txBody>
          <a:bodyPr/>
          <a:lstStyle/>
          <a:p>
            <a:r>
              <a:rPr lang="en-US"/>
              <a:t>Randy Torban | @Symplast_EHR</a:t>
            </a:r>
          </a:p>
        </p:txBody>
      </p:sp>
    </p:spTree>
    <p:extLst>
      <p:ext uri="{BB962C8B-B14F-4D97-AF65-F5344CB8AC3E}">
        <p14:creationId xmlns:p14="http://schemas.microsoft.com/office/powerpoint/2010/main" val="1746402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8C33DA-58EA-194E-84C7-2FE3C1E71A6F}"/>
              </a:ext>
            </a:extLst>
          </p:cNvPr>
          <p:cNvSpPr>
            <a:spLocks noGrp="1"/>
          </p:cNvSpPr>
          <p:nvPr>
            <p:ph sz="half" idx="1"/>
          </p:nvPr>
        </p:nvSpPr>
        <p:spPr>
          <a:xfrm>
            <a:off x="838200" y="1514475"/>
            <a:ext cx="51816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EF69C-55B2-AB46-BC84-4CA6B6C337E4}"/>
              </a:ext>
            </a:extLst>
          </p:cNvPr>
          <p:cNvSpPr>
            <a:spLocks noGrp="1"/>
          </p:cNvSpPr>
          <p:nvPr>
            <p:ph sz="half" idx="2"/>
          </p:nvPr>
        </p:nvSpPr>
        <p:spPr>
          <a:xfrm>
            <a:off x="6172200" y="1514475"/>
            <a:ext cx="51816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8DBAC7-96D3-C647-83EB-1184C9980ED6}"/>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8F22AFB3-C45A-DB42-9C4A-A431935E5162}"/>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371384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319211-06AE-0349-AA3C-7C66790EA0C1}"/>
              </a:ext>
            </a:extLst>
          </p:cNvPr>
          <p:cNvSpPr>
            <a:spLocks noGrp="1"/>
          </p:cNvSpPr>
          <p:nvPr>
            <p:ph type="body" idx="1"/>
          </p:nvPr>
        </p:nvSpPr>
        <p:spPr>
          <a:xfrm>
            <a:off x="839788" y="1460810"/>
            <a:ext cx="5157787" cy="10442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F3D40-86EE-4A40-B17D-13335BC664EA}"/>
              </a:ext>
            </a:extLst>
          </p:cNvPr>
          <p:cNvSpPr>
            <a:spLocks noGrp="1"/>
          </p:cNvSpPr>
          <p:nvPr>
            <p:ph sz="half" idx="2"/>
          </p:nvPr>
        </p:nvSpPr>
        <p:spPr>
          <a:xfrm>
            <a:off x="839788" y="2505074"/>
            <a:ext cx="5157787" cy="305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FB294-AAFE-154A-A8F2-4175CBBE78C3}"/>
              </a:ext>
            </a:extLst>
          </p:cNvPr>
          <p:cNvSpPr>
            <a:spLocks noGrp="1"/>
          </p:cNvSpPr>
          <p:nvPr>
            <p:ph type="body" sz="quarter" idx="3"/>
          </p:nvPr>
        </p:nvSpPr>
        <p:spPr>
          <a:xfrm>
            <a:off x="6172200" y="1460810"/>
            <a:ext cx="5183188" cy="10442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EB4F6C-D9C2-2244-A7FB-39093500ABCF}"/>
              </a:ext>
            </a:extLst>
          </p:cNvPr>
          <p:cNvSpPr>
            <a:spLocks noGrp="1"/>
          </p:cNvSpPr>
          <p:nvPr>
            <p:ph sz="quarter" idx="4"/>
          </p:nvPr>
        </p:nvSpPr>
        <p:spPr>
          <a:xfrm>
            <a:off x="6172200" y="2505075"/>
            <a:ext cx="5183188" cy="3052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8EDCDE87-481B-9649-B32F-4ABFE0CFB484}"/>
              </a:ext>
            </a:extLst>
          </p:cNvPr>
          <p:cNvSpPr>
            <a:spLocks noGrp="1"/>
          </p:cNvSpPr>
          <p:nvPr>
            <p:ph type="title"/>
          </p:nvPr>
        </p:nvSpPr>
        <p:spPr/>
        <p:txBody>
          <a:bodyPr/>
          <a:lstStyle/>
          <a:p>
            <a:r>
              <a:rPr lang="en-US"/>
              <a:t>Click to edit Master title style</a:t>
            </a:r>
          </a:p>
        </p:txBody>
      </p:sp>
      <p:sp>
        <p:nvSpPr>
          <p:cNvPr id="12" name="Footer Placeholder 11">
            <a:extLst>
              <a:ext uri="{FF2B5EF4-FFF2-40B4-BE49-F238E27FC236}">
                <a16:creationId xmlns:a16="http://schemas.microsoft.com/office/drawing/2014/main" id="{1C32C2B8-DFBD-D646-8802-12B99C6067C3}"/>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10006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96BB9B-9402-A74F-927B-6BC4ECDB14A8}"/>
              </a:ext>
            </a:extLst>
          </p:cNvPr>
          <p:cNvSpPr>
            <a:spLocks noGrp="1"/>
          </p:cNvSpPr>
          <p:nvPr>
            <p:ph type="title"/>
          </p:nvPr>
        </p:nvSpPr>
        <p:spPr/>
        <p:txBody>
          <a:bodyPr/>
          <a:lstStyle/>
          <a:p>
            <a:r>
              <a:rPr lang="en-US"/>
              <a:t>Click to edit Master title style</a:t>
            </a:r>
          </a:p>
        </p:txBody>
      </p:sp>
      <p:sp>
        <p:nvSpPr>
          <p:cNvPr id="8" name="Footer Placeholder 7">
            <a:extLst>
              <a:ext uri="{FF2B5EF4-FFF2-40B4-BE49-F238E27FC236}">
                <a16:creationId xmlns:a16="http://schemas.microsoft.com/office/drawing/2014/main" id="{7ABC2F21-191F-B445-933D-DFFC2F6E77D7}"/>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1933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E848C80-3C1F-734F-9DDC-BF28702603C2}"/>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292347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B0512B-2742-1B42-91F8-9572A9A23FCF}"/>
              </a:ext>
            </a:extLst>
          </p:cNvPr>
          <p:cNvSpPr>
            <a:spLocks noGrp="1"/>
          </p:cNvSpPr>
          <p:nvPr>
            <p:ph idx="1"/>
          </p:nvPr>
        </p:nvSpPr>
        <p:spPr>
          <a:xfrm>
            <a:off x="5183188" y="1500188"/>
            <a:ext cx="6172200" cy="3857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A4685-7209-CF49-9D3E-4A8D2C883916}"/>
              </a:ext>
            </a:extLst>
          </p:cNvPr>
          <p:cNvSpPr>
            <a:spLocks noGrp="1"/>
          </p:cNvSpPr>
          <p:nvPr>
            <p:ph type="body" sz="half" idx="2"/>
          </p:nvPr>
        </p:nvSpPr>
        <p:spPr>
          <a:xfrm>
            <a:off x="839788" y="1500188"/>
            <a:ext cx="3932237" cy="3857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8">
            <a:extLst>
              <a:ext uri="{FF2B5EF4-FFF2-40B4-BE49-F238E27FC236}">
                <a16:creationId xmlns:a16="http://schemas.microsoft.com/office/drawing/2014/main" id="{11F48C3A-5024-4543-9E35-CB9B400F739E}"/>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55DB0C9A-990F-1947-B41D-3B7E4DE353B8}"/>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66789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F443CA-FE58-544F-B603-54D95A778EBB}"/>
              </a:ext>
            </a:extLst>
          </p:cNvPr>
          <p:cNvSpPr>
            <a:spLocks noGrp="1"/>
          </p:cNvSpPr>
          <p:nvPr>
            <p:ph type="pic" idx="1"/>
          </p:nvPr>
        </p:nvSpPr>
        <p:spPr>
          <a:xfrm>
            <a:off x="5168900" y="1485900"/>
            <a:ext cx="6172200" cy="38719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28EA99F-B256-3043-869C-EFE1E498E4A8}"/>
              </a:ext>
            </a:extLst>
          </p:cNvPr>
          <p:cNvSpPr>
            <a:spLocks noGrp="1"/>
          </p:cNvSpPr>
          <p:nvPr>
            <p:ph type="body" sz="half" idx="2"/>
          </p:nvPr>
        </p:nvSpPr>
        <p:spPr>
          <a:xfrm>
            <a:off x="839788" y="1485900"/>
            <a:ext cx="3932237" cy="38719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8">
            <a:extLst>
              <a:ext uri="{FF2B5EF4-FFF2-40B4-BE49-F238E27FC236}">
                <a16:creationId xmlns:a16="http://schemas.microsoft.com/office/drawing/2014/main" id="{508B0445-F03D-694F-89BE-93C13F48DB35}"/>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EFDFEFC3-7A26-9344-91D8-1F1496C81E78}"/>
              </a:ext>
            </a:extLst>
          </p:cNvPr>
          <p:cNvSpPr>
            <a:spLocks noGrp="1"/>
          </p:cNvSpPr>
          <p:nvPr>
            <p:ph type="ftr" sz="quarter" idx="10"/>
          </p:nvPr>
        </p:nvSpPr>
        <p:spPr/>
        <p:txBody>
          <a:bodyPr/>
          <a:lstStyle/>
          <a:p>
            <a:r>
              <a:rPr lang="en-US"/>
              <a:t>Randy Torban | @Symplast_EHR</a:t>
            </a:r>
          </a:p>
        </p:txBody>
      </p:sp>
    </p:spTree>
    <p:extLst>
      <p:ext uri="{BB962C8B-B14F-4D97-AF65-F5344CB8AC3E}">
        <p14:creationId xmlns:p14="http://schemas.microsoft.com/office/powerpoint/2010/main" val="3711594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B87B12-ECF0-C543-A0BB-B92EBDA32E29}"/>
              </a:ext>
            </a:extLst>
          </p:cNvPr>
          <p:cNvSpPr>
            <a:spLocks noGrp="1"/>
          </p:cNvSpPr>
          <p:nvPr>
            <p:ph type="body" idx="1"/>
          </p:nvPr>
        </p:nvSpPr>
        <p:spPr>
          <a:xfrm>
            <a:off x="838200" y="1485901"/>
            <a:ext cx="10515600" cy="4033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DCB5742E-3D6E-2B42-AC38-068AABA89FC2}"/>
              </a:ext>
            </a:extLst>
          </p:cNvPr>
          <p:cNvSpPr>
            <a:spLocks noGrp="1"/>
          </p:cNvSpPr>
          <p:nvPr>
            <p:ph type="ftr" sz="quarter" idx="3"/>
          </p:nvPr>
        </p:nvSpPr>
        <p:spPr>
          <a:xfrm>
            <a:off x="5169287" y="6456366"/>
            <a:ext cx="6760777" cy="365125"/>
          </a:xfrm>
          <a:prstGeom prst="rect">
            <a:avLst/>
          </a:prstGeom>
        </p:spPr>
        <p:txBody>
          <a:bodyPr vert="horz" lIns="91440" tIns="45720" rIns="91440" bIns="45720" rtlCol="0" anchor="ctr"/>
          <a:lstStyle>
            <a:lvl1pPr algn="r">
              <a:defRPr sz="16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Randy Torban | @Symplast_EHR</a:t>
            </a:r>
          </a:p>
        </p:txBody>
      </p:sp>
      <p:sp>
        <p:nvSpPr>
          <p:cNvPr id="11" name="Title Placeholder 10">
            <a:extLst>
              <a:ext uri="{FF2B5EF4-FFF2-40B4-BE49-F238E27FC236}">
                <a16:creationId xmlns:a16="http://schemas.microsoft.com/office/drawing/2014/main" id="{8CC4BDE6-03B6-3548-9577-5EABA890DAAF}"/>
              </a:ext>
            </a:extLst>
          </p:cNvPr>
          <p:cNvSpPr>
            <a:spLocks noGrp="1"/>
          </p:cNvSpPr>
          <p:nvPr>
            <p:ph type="title"/>
          </p:nvPr>
        </p:nvSpPr>
        <p:spPr>
          <a:xfrm>
            <a:off x="838200" y="365125"/>
            <a:ext cx="10515600" cy="98417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0149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player.vimeo.com/video/753130325?h=356b05e235&amp;app_id=122963"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2C55-82D4-7941-AD88-1CF6310F9B37}"/>
              </a:ext>
            </a:extLst>
          </p:cNvPr>
          <p:cNvSpPr>
            <a:spLocks noGrp="1"/>
          </p:cNvSpPr>
          <p:nvPr>
            <p:ph type="ctrTitle"/>
          </p:nvPr>
        </p:nvSpPr>
        <p:spPr>
          <a:xfrm>
            <a:off x="130088" y="2257425"/>
            <a:ext cx="11949858" cy="1857375"/>
          </a:xfrm>
        </p:spPr>
        <p:txBody>
          <a:bodyPr>
            <a:normAutofit fontScale="90000"/>
          </a:bodyPr>
          <a:lstStyle/>
          <a:p>
            <a:r>
              <a:rPr lang="en-US" b="1" i="0" u="none" strike="noStrike" dirty="0">
                <a:solidFill>
                  <a:srgbClr val="FFFFFF"/>
                </a:solidFill>
                <a:effectLst/>
                <a:latin typeface="Lato Semibold"/>
                <a:ea typeface="Lato Semibold"/>
                <a:cs typeface="Lato Semibold"/>
              </a:rPr>
              <a:t>Your </a:t>
            </a:r>
            <a:r>
              <a:rPr lang="en-US" dirty="0">
                <a:solidFill>
                  <a:srgbClr val="FFFFFF"/>
                </a:solidFill>
                <a:latin typeface="Lato Semibold"/>
                <a:ea typeface="Lato Semibold"/>
                <a:cs typeface="Lato Semibold"/>
              </a:rPr>
              <a:t>EHR:</a:t>
            </a:r>
            <a:br>
              <a:rPr lang="en-US" dirty="0">
                <a:solidFill>
                  <a:srgbClr val="FFFFFF"/>
                </a:solidFill>
                <a:latin typeface="Lato Semibold"/>
                <a:ea typeface="Lato Semibold"/>
                <a:cs typeface="Lato Semibold"/>
              </a:rPr>
            </a:br>
            <a:r>
              <a:rPr lang="en-US" dirty="0">
                <a:solidFill>
                  <a:srgbClr val="FFFFFF"/>
                </a:solidFill>
                <a:latin typeface="Lato Semibold"/>
                <a:ea typeface="Lato Semibold"/>
                <a:cs typeface="Lato Semibold"/>
              </a:rPr>
              <a:t> Is</a:t>
            </a:r>
            <a:r>
              <a:rPr lang="en-US" b="1" i="0" u="none" strike="noStrike" dirty="0">
                <a:solidFill>
                  <a:srgbClr val="FFFFFF"/>
                </a:solidFill>
                <a:effectLst/>
                <a:latin typeface="Lato Semibold"/>
                <a:ea typeface="Lato Semibold"/>
                <a:cs typeface="Lato Semibold"/>
              </a:rPr>
              <a:t> it making you more money</a:t>
            </a:r>
            <a:r>
              <a:rPr lang="en-US" dirty="0">
                <a:solidFill>
                  <a:srgbClr val="FFFFFF"/>
                </a:solidFill>
                <a:latin typeface="Lato Semibold"/>
                <a:ea typeface="Lato Semibold"/>
                <a:cs typeface="Lato Semibold"/>
              </a:rPr>
              <a:t>?</a:t>
            </a:r>
            <a:r>
              <a:rPr lang="en-US" b="1" i="0" u="none" strike="noStrike" dirty="0">
                <a:solidFill>
                  <a:srgbClr val="FFFFFF"/>
                </a:solidFill>
                <a:effectLst/>
                <a:latin typeface="Lato Semibold"/>
                <a:ea typeface="Lato Semibold"/>
                <a:cs typeface="Lato Semibold"/>
              </a:rPr>
              <a:t> </a:t>
            </a:r>
            <a:br>
              <a:rPr lang="en-US" dirty="0">
                <a:solidFill>
                  <a:srgbClr val="FFFFFF"/>
                </a:solidFill>
                <a:latin typeface="Lato Semibold"/>
                <a:ea typeface="Lato Semibold"/>
                <a:cs typeface="Lato Semibold"/>
              </a:rPr>
            </a:br>
            <a:r>
              <a:rPr lang="en-US" dirty="0">
                <a:solidFill>
                  <a:srgbClr val="FFFFFF"/>
                </a:solidFill>
                <a:latin typeface="Lato Semibold"/>
                <a:ea typeface="Lato Semibold"/>
                <a:cs typeface="Lato Semibold"/>
              </a:rPr>
              <a:t>Or</a:t>
            </a:r>
            <a:r>
              <a:rPr lang="en-US" b="1" i="0" u="none" strike="noStrike" dirty="0">
                <a:solidFill>
                  <a:srgbClr val="FFFFFF"/>
                </a:solidFill>
                <a:effectLst/>
                <a:latin typeface="Lato Semibold"/>
                <a:ea typeface="Lato Semibold"/>
                <a:cs typeface="Lato Semibold"/>
              </a:rPr>
              <a:t> costing </a:t>
            </a:r>
            <a:r>
              <a:rPr lang="en-US" dirty="0">
                <a:solidFill>
                  <a:srgbClr val="FFFFFF"/>
                </a:solidFill>
                <a:latin typeface="Lato Semibold"/>
                <a:ea typeface="Lato Semibold"/>
                <a:cs typeface="Lato Semibold"/>
              </a:rPr>
              <a:t>you time</a:t>
            </a:r>
            <a:r>
              <a:rPr lang="en-US" b="1" i="0" u="none" strike="noStrike" dirty="0">
                <a:solidFill>
                  <a:srgbClr val="FFFFFF"/>
                </a:solidFill>
                <a:effectLst/>
                <a:latin typeface="Lato Semibold"/>
                <a:ea typeface="Lato Semibold"/>
                <a:cs typeface="Lato Semibold"/>
              </a:rPr>
              <a:t> and opportunity?</a:t>
            </a:r>
            <a:endParaRPr lang="en-US" dirty="0">
              <a:latin typeface="Lato Semibold"/>
              <a:ea typeface="Lato Semibold"/>
              <a:cs typeface="Lato Semibold"/>
            </a:endParaRPr>
          </a:p>
        </p:txBody>
      </p:sp>
      <p:sp>
        <p:nvSpPr>
          <p:cNvPr id="3" name="Subtitle 2">
            <a:extLst>
              <a:ext uri="{FF2B5EF4-FFF2-40B4-BE49-F238E27FC236}">
                <a16:creationId xmlns:a16="http://schemas.microsoft.com/office/drawing/2014/main" id="{E7B02323-5F4D-6D45-B3CB-76921D47937B}"/>
              </a:ext>
            </a:extLst>
          </p:cNvPr>
          <p:cNvSpPr>
            <a:spLocks noGrp="1"/>
          </p:cNvSpPr>
          <p:nvPr>
            <p:ph type="subTitle" idx="4294967295"/>
          </p:nvPr>
        </p:nvSpPr>
        <p:spPr>
          <a:xfrm>
            <a:off x="1328739" y="4743449"/>
            <a:ext cx="9501186" cy="1400175"/>
          </a:xfrm>
        </p:spPr>
        <p:txBody>
          <a:bodyPr/>
          <a:lstStyle/>
          <a:p>
            <a:r>
              <a:rPr lang="en-US" dirty="0"/>
              <a:t>R	</a:t>
            </a:r>
          </a:p>
        </p:txBody>
      </p:sp>
      <p:sp>
        <p:nvSpPr>
          <p:cNvPr id="4" name="Rectangle 3">
            <a:extLst>
              <a:ext uri="{FF2B5EF4-FFF2-40B4-BE49-F238E27FC236}">
                <a16:creationId xmlns:a16="http://schemas.microsoft.com/office/drawing/2014/main" id="{7F5B3E3F-A522-C583-B6DC-48AD57EC5F88}"/>
              </a:ext>
            </a:extLst>
          </p:cNvPr>
          <p:cNvSpPr/>
          <p:nvPr/>
        </p:nvSpPr>
        <p:spPr>
          <a:xfrm>
            <a:off x="4865676" y="4632070"/>
            <a:ext cx="2309360" cy="12881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C8C4C2-D8F1-FCB4-8AEC-77800F0F7BE6}"/>
              </a:ext>
            </a:extLst>
          </p:cNvPr>
          <p:cNvSpPr txBox="1"/>
          <p:nvPr/>
        </p:nvSpPr>
        <p:spPr>
          <a:xfrm>
            <a:off x="3599755" y="4743449"/>
            <a:ext cx="4992490" cy="1384995"/>
          </a:xfrm>
          <a:prstGeom prst="rect">
            <a:avLst/>
          </a:prstGeom>
          <a:noFill/>
        </p:spPr>
        <p:txBody>
          <a:bodyPr wrap="square" rtlCol="0">
            <a:spAutoFit/>
          </a:bodyPr>
          <a:lstStyle/>
          <a:p>
            <a:pPr algn="ctr"/>
            <a:r>
              <a:rPr lang="en-US" sz="2800" b="1" dirty="0">
                <a:solidFill>
                  <a:schemeClr val="bg1"/>
                </a:solidFill>
                <a:latin typeface="Lato" panose="020F0502020204030203" pitchFamily="34" charset="0"/>
                <a:cs typeface="Lato" panose="020F0502020204030203" pitchFamily="34" charset="0"/>
              </a:rPr>
              <a:t>Randy Torban</a:t>
            </a:r>
          </a:p>
          <a:p>
            <a:pPr algn="ctr"/>
            <a:r>
              <a:rPr lang="en-US" sz="2800" b="1" dirty="0">
                <a:solidFill>
                  <a:schemeClr val="bg1"/>
                </a:solidFill>
                <a:latin typeface="Lato" panose="020F0502020204030203" pitchFamily="34" charset="0"/>
                <a:cs typeface="Lato" panose="020F0502020204030203" pitchFamily="34" charset="0"/>
              </a:rPr>
              <a:t>Senior Practice Analyst</a:t>
            </a:r>
          </a:p>
          <a:p>
            <a:pPr algn="ctr"/>
            <a:r>
              <a:rPr lang="en-US" sz="2800" b="1" dirty="0">
                <a:solidFill>
                  <a:schemeClr val="bg1"/>
                </a:solidFill>
                <a:latin typeface="Lato" panose="020F0502020204030203" pitchFamily="34" charset="0"/>
                <a:cs typeface="Lato" panose="020F0502020204030203" pitchFamily="34" charset="0"/>
              </a:rPr>
              <a:t>Symplast EHR</a:t>
            </a:r>
          </a:p>
        </p:txBody>
      </p:sp>
    </p:spTree>
    <p:extLst>
      <p:ext uri="{BB962C8B-B14F-4D97-AF65-F5344CB8AC3E}">
        <p14:creationId xmlns:p14="http://schemas.microsoft.com/office/powerpoint/2010/main" val="2937970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F9374-FB4F-B389-5821-D0151CDA2043}"/>
              </a:ext>
            </a:extLst>
          </p:cNvPr>
          <p:cNvSpPr>
            <a:spLocks noGrp="1"/>
          </p:cNvSpPr>
          <p:nvPr>
            <p:ph type="title"/>
          </p:nvPr>
        </p:nvSpPr>
        <p:spPr>
          <a:xfrm>
            <a:off x="881208" y="36509"/>
            <a:ext cx="10515600" cy="984173"/>
          </a:xfrm>
        </p:spPr>
        <p:txBody>
          <a:bodyPr/>
          <a:lstStyle/>
          <a:p>
            <a:pPr algn="ctr"/>
            <a:r>
              <a:rPr lang="en-US">
                <a:solidFill>
                  <a:schemeClr val="accent2"/>
                </a:solidFill>
                <a:latin typeface="Roboto" panose="02000000000000000000" pitchFamily="2" charset="0"/>
                <a:ea typeface="Roboto" panose="02000000000000000000" pitchFamily="2" charset="0"/>
              </a:rPr>
              <a:t>Digitizing Your Patient Forms</a:t>
            </a:r>
          </a:p>
        </p:txBody>
      </p:sp>
      <p:sp>
        <p:nvSpPr>
          <p:cNvPr id="4" name="Footer Placeholder 3">
            <a:extLst>
              <a:ext uri="{FF2B5EF4-FFF2-40B4-BE49-F238E27FC236}">
                <a16:creationId xmlns:a16="http://schemas.microsoft.com/office/drawing/2014/main" id="{C89E36C4-E434-A3F8-41D2-5CAAC3C3D3A6}"/>
              </a:ext>
            </a:extLst>
          </p:cNvPr>
          <p:cNvSpPr>
            <a:spLocks noGrp="1"/>
          </p:cNvSpPr>
          <p:nvPr>
            <p:ph type="ftr" sz="quarter" idx="10"/>
          </p:nvPr>
        </p:nvSpPr>
        <p:spPr/>
        <p:txBody>
          <a:bodyPr/>
          <a:lstStyle/>
          <a:p>
            <a:r>
              <a:rPr lang="en-US"/>
              <a:t>Randy Torban | @Symplast_EHR</a:t>
            </a:r>
          </a:p>
        </p:txBody>
      </p:sp>
      <p:sp>
        <p:nvSpPr>
          <p:cNvPr id="7" name="Rectangle 6">
            <a:extLst>
              <a:ext uri="{FF2B5EF4-FFF2-40B4-BE49-F238E27FC236}">
                <a16:creationId xmlns:a16="http://schemas.microsoft.com/office/drawing/2014/main" id="{F82E52D0-35CC-B4EF-CA0B-4E85F3DC6DF9}"/>
              </a:ext>
            </a:extLst>
          </p:cNvPr>
          <p:cNvSpPr/>
          <p:nvPr/>
        </p:nvSpPr>
        <p:spPr>
          <a:xfrm>
            <a:off x="409859" y="1432312"/>
            <a:ext cx="5486466" cy="40190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E742AD-A7D8-2365-FA3F-B20CA932976D}"/>
              </a:ext>
            </a:extLst>
          </p:cNvPr>
          <p:cNvSpPr/>
          <p:nvPr/>
        </p:nvSpPr>
        <p:spPr>
          <a:xfrm>
            <a:off x="410833" y="947193"/>
            <a:ext cx="5486466" cy="493676"/>
          </a:xfrm>
          <a:prstGeom prst="rect">
            <a:avLst/>
          </a:prstGeom>
          <a:ln>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2000" b="1">
                <a:solidFill>
                  <a:schemeClr val="bg1"/>
                </a:solidFill>
                <a:cs typeface="Arial"/>
              </a:rPr>
              <a:t>Without Technology</a:t>
            </a:r>
          </a:p>
        </p:txBody>
      </p:sp>
      <p:sp>
        <p:nvSpPr>
          <p:cNvPr id="9" name="Rectangle 8">
            <a:extLst>
              <a:ext uri="{FF2B5EF4-FFF2-40B4-BE49-F238E27FC236}">
                <a16:creationId xmlns:a16="http://schemas.microsoft.com/office/drawing/2014/main" id="{71207693-3255-02A1-F27D-9A9C3BBDAE0D}"/>
              </a:ext>
            </a:extLst>
          </p:cNvPr>
          <p:cNvSpPr/>
          <p:nvPr/>
        </p:nvSpPr>
        <p:spPr>
          <a:xfrm>
            <a:off x="6253182" y="1432311"/>
            <a:ext cx="5527985" cy="40190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906BB3-DFEB-B5D4-68E4-966DE5163468}"/>
              </a:ext>
            </a:extLst>
          </p:cNvPr>
          <p:cNvSpPr/>
          <p:nvPr/>
        </p:nvSpPr>
        <p:spPr>
          <a:xfrm>
            <a:off x="6254156" y="947193"/>
            <a:ext cx="5527985" cy="493676"/>
          </a:xfrm>
          <a:prstGeom prst="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b="1">
                <a:cs typeface="Arial"/>
              </a:rPr>
              <a:t>Technology Enhanced</a:t>
            </a:r>
          </a:p>
        </p:txBody>
      </p:sp>
      <p:sp>
        <p:nvSpPr>
          <p:cNvPr id="11" name="Content Placeholder 2">
            <a:extLst>
              <a:ext uri="{FF2B5EF4-FFF2-40B4-BE49-F238E27FC236}">
                <a16:creationId xmlns:a16="http://schemas.microsoft.com/office/drawing/2014/main" id="{3FE4BD08-F4D4-54F6-8A3E-C9FDBDFB88E5}"/>
              </a:ext>
            </a:extLst>
          </p:cNvPr>
          <p:cNvSpPr txBox="1">
            <a:spLocks/>
          </p:cNvSpPr>
          <p:nvPr/>
        </p:nvSpPr>
        <p:spPr>
          <a:xfrm>
            <a:off x="6330257" y="1572295"/>
            <a:ext cx="5376755" cy="3585597"/>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spcAft>
                <a:spcPts val="600"/>
              </a:spcAft>
              <a:buFont typeface="+mj-lt"/>
              <a:buAutoNum type="arabicPeriod"/>
            </a:pPr>
            <a:r>
              <a:rPr lang="en-US" sz="1600">
                <a:latin typeface="Roboto"/>
                <a:ea typeface="+mn-lt"/>
                <a:cs typeface="+mn-lt"/>
              </a:rPr>
              <a:t>Patients can complete forms remotely and/or on an iPad at the practice​</a:t>
            </a:r>
          </a:p>
          <a:p>
            <a:pPr marL="342900" lvl="1" indent="-342900">
              <a:lnSpc>
                <a:spcPct val="100000"/>
              </a:lnSpc>
              <a:spcBef>
                <a:spcPts val="0"/>
              </a:spcBef>
              <a:spcAft>
                <a:spcPts val="600"/>
              </a:spcAft>
              <a:buFont typeface="+mj-lt"/>
              <a:buAutoNum type="arabicPeriod"/>
            </a:pPr>
            <a:r>
              <a:rPr lang="en-US" sz="1600">
                <a:latin typeface="Roboto"/>
                <a:ea typeface="+mn-lt"/>
                <a:cs typeface="+mn-lt"/>
              </a:rPr>
              <a:t>Forms automatically upload into patient's digital file ​</a:t>
            </a:r>
          </a:p>
          <a:p>
            <a:pPr marL="731520" lvl="7" indent="-274320">
              <a:lnSpc>
                <a:spcPct val="100000"/>
              </a:lnSpc>
              <a:spcBef>
                <a:spcPts val="0"/>
              </a:spcBef>
              <a:spcAft>
                <a:spcPts val="600"/>
              </a:spcAft>
              <a:buFont typeface="Arial,Sans-Serif" panose="020B0604020202020204" pitchFamily="34" charset="0"/>
            </a:pPr>
            <a:r>
              <a:rPr lang="en-US" sz="1600">
                <a:latin typeface="Roboto"/>
                <a:ea typeface="+mn-lt"/>
                <a:cs typeface="+mn-lt"/>
              </a:rPr>
              <a:t>Patients have a smooth digital experience for all additional forms to be completed during the encounter</a:t>
            </a:r>
          </a:p>
          <a:p>
            <a:pPr marL="731520" lvl="7" indent="-274320">
              <a:lnSpc>
                <a:spcPct val="100000"/>
              </a:lnSpc>
              <a:spcBef>
                <a:spcPts val="0"/>
              </a:spcBef>
              <a:spcAft>
                <a:spcPts val="600"/>
              </a:spcAft>
              <a:buFont typeface="Arial,Sans-Serif" panose="020B0604020202020204" pitchFamily="34" charset="0"/>
            </a:pPr>
            <a:r>
              <a:rPr lang="en-US" sz="1600">
                <a:latin typeface="Roboto"/>
                <a:ea typeface="+mn-lt"/>
                <a:cs typeface="+mn-lt"/>
              </a:rPr>
              <a:t>Forms all time and date stamped/organized by each encounter automatically​</a:t>
            </a:r>
          </a:p>
          <a:p>
            <a:pPr marL="342900" lvl="1" indent="-342900">
              <a:lnSpc>
                <a:spcPct val="100000"/>
              </a:lnSpc>
              <a:spcBef>
                <a:spcPts val="0"/>
              </a:spcBef>
              <a:spcAft>
                <a:spcPts val="600"/>
              </a:spcAft>
              <a:buFont typeface="+mj-lt"/>
              <a:buAutoNum type="arabicPeriod"/>
            </a:pPr>
            <a:r>
              <a:rPr lang="en-US" sz="1600">
                <a:latin typeface="Roboto"/>
                <a:ea typeface="+mn-lt"/>
                <a:cs typeface="+mn-lt"/>
              </a:rPr>
              <a:t>Labs and orders can be digitally submitted and/or shared with patients to submit themselves​ </a:t>
            </a:r>
          </a:p>
          <a:p>
            <a:pPr marL="731520" lvl="7" indent="-274320">
              <a:lnSpc>
                <a:spcPct val="100000"/>
              </a:lnSpc>
              <a:spcBef>
                <a:spcPts val="0"/>
              </a:spcBef>
              <a:spcAft>
                <a:spcPts val="600"/>
              </a:spcAft>
              <a:buFont typeface="Arial,Sans-Serif" panose="020B0604020202020204" pitchFamily="34" charset="0"/>
            </a:pPr>
            <a:r>
              <a:rPr lang="en-US" sz="1600">
                <a:latin typeface="Roboto"/>
                <a:ea typeface="+mn-lt"/>
                <a:cs typeface="+mn-lt"/>
              </a:rPr>
              <a:t>No double entry for staff; no lack of morale due to busy work and the focus can be on patients not paperwork</a:t>
            </a:r>
          </a:p>
        </p:txBody>
      </p:sp>
      <p:sp>
        <p:nvSpPr>
          <p:cNvPr id="12" name="Content Placeholder 2">
            <a:extLst>
              <a:ext uri="{FF2B5EF4-FFF2-40B4-BE49-F238E27FC236}">
                <a16:creationId xmlns:a16="http://schemas.microsoft.com/office/drawing/2014/main" id="{14D96490-064E-3519-6B05-F9C38586EAFC}"/>
              </a:ext>
            </a:extLst>
          </p:cNvPr>
          <p:cNvSpPr txBox="1">
            <a:spLocks/>
          </p:cNvSpPr>
          <p:nvPr/>
        </p:nvSpPr>
        <p:spPr>
          <a:xfrm>
            <a:off x="483039" y="1572295"/>
            <a:ext cx="5288734" cy="3831818"/>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spcAft>
                <a:spcPts val="600"/>
              </a:spcAft>
              <a:buFont typeface="+mj-lt"/>
              <a:buAutoNum type="arabicPeriod"/>
            </a:pPr>
            <a:r>
              <a:rPr lang="en-US" sz="1600">
                <a:latin typeface="Roboto"/>
                <a:ea typeface="+mn-lt"/>
                <a:cs typeface="+mn-lt"/>
              </a:rPr>
              <a:t>Patient complete forms on site or are emailed PDF forms to print and return</a:t>
            </a:r>
          </a:p>
          <a:p>
            <a:pPr marL="342900" lvl="1" indent="-342900">
              <a:lnSpc>
                <a:spcPct val="100000"/>
              </a:lnSpc>
              <a:spcBef>
                <a:spcPts val="0"/>
              </a:spcBef>
              <a:spcAft>
                <a:spcPts val="600"/>
              </a:spcAft>
              <a:buFont typeface="+mj-lt"/>
              <a:buAutoNum type="arabicPeriod"/>
            </a:pPr>
            <a:r>
              <a:rPr lang="en-US" sz="1600">
                <a:latin typeface="Roboto"/>
                <a:ea typeface="+mn-lt"/>
                <a:cs typeface="+mn-lt"/>
              </a:rPr>
              <a:t>Paper forms are added to the patient's file and/or need to be digitized manually</a:t>
            </a:r>
          </a:p>
          <a:p>
            <a:pPr marL="731520" lvl="7" indent="-274320">
              <a:lnSpc>
                <a:spcPct val="100000"/>
              </a:lnSpc>
              <a:spcBef>
                <a:spcPts val="0"/>
              </a:spcBef>
              <a:spcAft>
                <a:spcPts val="600"/>
              </a:spcAft>
              <a:buFont typeface="Arial,Sans-Serif" panose="020B0604020202020204" pitchFamily="34" charset="0"/>
              <a:buChar char="•"/>
            </a:pPr>
            <a:r>
              <a:rPr lang="en-US" sz="1600">
                <a:latin typeface="Roboto"/>
                <a:ea typeface="+mn-lt"/>
                <a:cs typeface="+mn-lt"/>
              </a:rPr>
              <a:t>Rifle through paper files to confirm what forms go with which encounter </a:t>
            </a:r>
          </a:p>
          <a:p>
            <a:pPr marL="731520" lvl="7" indent="-274320">
              <a:lnSpc>
                <a:spcPct val="100000"/>
              </a:lnSpc>
              <a:spcBef>
                <a:spcPts val="0"/>
              </a:spcBef>
              <a:spcAft>
                <a:spcPts val="600"/>
              </a:spcAft>
              <a:buFont typeface="Arial,Sans-Serif" panose="020B0604020202020204" pitchFamily="34" charset="0"/>
              <a:buChar char="•"/>
            </a:pPr>
            <a:r>
              <a:rPr lang="en-US" sz="1600">
                <a:latin typeface="Roboto"/>
                <a:ea typeface="+mn-lt"/>
                <a:cs typeface="+mn-lt"/>
              </a:rPr>
              <a:t>Staff resources wasted double-entering in patient details</a:t>
            </a:r>
          </a:p>
          <a:p>
            <a:pPr marL="731520" lvl="7" indent="-274320">
              <a:lnSpc>
                <a:spcPct val="100000"/>
              </a:lnSpc>
              <a:spcBef>
                <a:spcPts val="0"/>
              </a:spcBef>
              <a:spcAft>
                <a:spcPts val="600"/>
              </a:spcAft>
              <a:buFont typeface="Arial,Sans-Serif" panose="020B0604020202020204" pitchFamily="34" charset="0"/>
              <a:buChar char="•"/>
            </a:pPr>
            <a:r>
              <a:rPr lang="en-US" sz="1600">
                <a:latin typeface="Roboto"/>
                <a:ea typeface="+mn-lt"/>
                <a:cs typeface="+mn-lt"/>
              </a:rPr>
              <a:t>After reviewing an incredible website, how do patients perceive being handed a clipboard and having to add their cell/email address for the 10th time?</a:t>
            </a:r>
            <a:endParaRPr lang="en-US" sz="1600">
              <a:latin typeface="Roboto"/>
              <a:ea typeface="Roboto"/>
              <a:cs typeface="Arial"/>
            </a:endParaRPr>
          </a:p>
          <a:p>
            <a:pPr marL="342900" lvl="1" indent="-342900">
              <a:lnSpc>
                <a:spcPct val="100000"/>
              </a:lnSpc>
              <a:spcBef>
                <a:spcPts val="0"/>
              </a:spcBef>
              <a:spcAft>
                <a:spcPts val="600"/>
              </a:spcAft>
              <a:buAutoNum type="arabicPeriod"/>
            </a:pPr>
            <a:r>
              <a:rPr lang="en-US" sz="1600">
                <a:latin typeface="Roboto"/>
                <a:ea typeface="+mn-lt"/>
                <a:cs typeface="+mn-lt"/>
              </a:rPr>
              <a:t>Staff confirm other paper files to provide to patients or fax such as lab orders</a:t>
            </a:r>
            <a:endParaRPr lang="en-US" sz="1600">
              <a:ea typeface="+mn-lt"/>
              <a:cs typeface="+mn-lt"/>
            </a:endParaRPr>
          </a:p>
        </p:txBody>
      </p:sp>
    </p:spTree>
    <p:extLst>
      <p:ext uri="{BB962C8B-B14F-4D97-AF65-F5344CB8AC3E}">
        <p14:creationId xmlns:p14="http://schemas.microsoft.com/office/powerpoint/2010/main" val="286463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5B9F05B-D9C1-304D-02FA-343C5201A1DC}"/>
              </a:ext>
            </a:extLst>
          </p:cNvPr>
          <p:cNvCxnSpPr>
            <a:cxnSpLocks/>
          </p:cNvCxnSpPr>
          <p:nvPr/>
        </p:nvCxnSpPr>
        <p:spPr>
          <a:xfrm>
            <a:off x="353881" y="1026452"/>
            <a:ext cx="9853988" cy="0"/>
          </a:xfrm>
          <a:prstGeom prst="line">
            <a:avLst/>
          </a:prstGeom>
          <a:ln w="57150"/>
        </p:spPr>
        <p:style>
          <a:lnRef idx="1">
            <a:schemeClr val="dk1"/>
          </a:lnRef>
          <a:fillRef idx="0">
            <a:schemeClr val="dk1"/>
          </a:fillRef>
          <a:effectRef idx="0">
            <a:schemeClr val="dk1"/>
          </a:effectRef>
          <a:fontRef idx="minor">
            <a:schemeClr val="tx1"/>
          </a:fontRef>
        </p:style>
      </p:cxnSp>
      <p:pic>
        <p:nvPicPr>
          <p:cNvPr id="2054" name="Picture 6">
            <a:extLst>
              <a:ext uri="{FF2B5EF4-FFF2-40B4-BE49-F238E27FC236}">
                <a16:creationId xmlns:a16="http://schemas.microsoft.com/office/drawing/2014/main" id="{7D143C1B-3386-67D2-D372-DFF924F2E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888" y="299984"/>
            <a:ext cx="2276703" cy="493452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7F836E89-3CEA-D7E3-04DB-C96ED5BDBCBE}"/>
              </a:ext>
            </a:extLst>
          </p:cNvPr>
          <p:cNvSpPr>
            <a:spLocks noGrp="1"/>
          </p:cNvSpPr>
          <p:nvPr>
            <p:ph idx="1"/>
          </p:nvPr>
        </p:nvSpPr>
        <p:spPr>
          <a:xfrm>
            <a:off x="429827" y="1283401"/>
            <a:ext cx="7254650" cy="4033954"/>
          </a:xfrm>
        </p:spPr>
        <p:txBody>
          <a:bodyPr vert="horz" lIns="91440" tIns="45720" rIns="91440" bIns="45720" rtlCol="0" anchor="t">
            <a:normAutofit fontScale="92500"/>
          </a:bodyPr>
          <a:lstStyle/>
          <a:p>
            <a:pPr marL="0" indent="0">
              <a:buNone/>
            </a:pPr>
            <a:r>
              <a:rPr lang="en-US" b="1">
                <a:solidFill>
                  <a:srgbClr val="000000"/>
                </a:solidFill>
                <a:latin typeface="Roboto"/>
                <a:ea typeface="Roboto"/>
              </a:rPr>
              <a:t>D</a:t>
            </a:r>
            <a:r>
              <a:rPr lang="en-US" sz="2800" b="1" i="0">
                <a:solidFill>
                  <a:srgbClr val="000000"/>
                </a:solidFill>
                <a:effectLst/>
                <a:latin typeface="Roboto"/>
                <a:ea typeface="Roboto"/>
              </a:rPr>
              <a:t>o you still use clipboards in your practice?</a:t>
            </a:r>
          </a:p>
          <a:p>
            <a:pPr marL="0" indent="0">
              <a:buNone/>
            </a:pPr>
            <a:endParaRPr lang="en-US" sz="1400">
              <a:latin typeface="Roboto" panose="02000000000000000000" pitchFamily="2" charset="0"/>
              <a:ea typeface="Roboto" panose="02000000000000000000" pitchFamily="2" charset="0"/>
            </a:endParaRPr>
          </a:p>
          <a:p>
            <a:r>
              <a:rPr lang="en-US" sz="2200">
                <a:solidFill>
                  <a:srgbClr val="1D1C1D"/>
                </a:solidFill>
                <a:latin typeface="Roboto"/>
                <a:ea typeface="Roboto"/>
              </a:rPr>
              <a:t>If it takes your front desk 10 minutes to scan in and file a physical form, that means that is costing an hour a day in employee labor alone</a:t>
            </a:r>
            <a:br>
              <a:rPr lang="en-US" sz="2000">
                <a:latin typeface="Roboto"/>
                <a:ea typeface="Roboto"/>
              </a:rPr>
            </a:br>
            <a:r>
              <a:rPr lang="en-US" sz="800">
                <a:solidFill>
                  <a:srgbClr val="1D1C1D"/>
                </a:solidFill>
                <a:latin typeface="Roboto"/>
                <a:ea typeface="Roboto"/>
              </a:rPr>
              <a:t> </a:t>
            </a:r>
            <a:endParaRPr lang="en-US" sz="2000" b="0" i="0">
              <a:solidFill>
                <a:srgbClr val="000000"/>
              </a:solidFill>
              <a:effectLst/>
              <a:latin typeface="Roboto"/>
              <a:ea typeface="Roboto"/>
            </a:endParaRPr>
          </a:p>
          <a:p>
            <a:r>
              <a:rPr lang="en-US" sz="2200" b="0" i="0">
                <a:solidFill>
                  <a:srgbClr val="000000"/>
                </a:solidFill>
                <a:effectLst/>
                <a:latin typeface="Roboto"/>
                <a:ea typeface="Roboto"/>
              </a:rPr>
              <a:t>By using digital forms staff are free to focus on the </a:t>
            </a:r>
            <a:r>
              <a:rPr lang="en-US" sz="2200">
                <a:solidFill>
                  <a:srgbClr val="000000"/>
                </a:solidFill>
                <a:latin typeface="Roboto"/>
                <a:ea typeface="Roboto"/>
              </a:rPr>
              <a:t>patient experience. Meanwhile staff can upsell and cross sell treatment plans</a:t>
            </a:r>
            <a:br>
              <a:rPr lang="en-US" sz="2000">
                <a:latin typeface="Roboto"/>
                <a:ea typeface="Roboto"/>
              </a:rPr>
            </a:br>
            <a:r>
              <a:rPr lang="en-US" sz="800">
                <a:solidFill>
                  <a:srgbClr val="000000"/>
                </a:solidFill>
                <a:latin typeface="Roboto"/>
                <a:ea typeface="Roboto"/>
              </a:rPr>
              <a:t> </a:t>
            </a:r>
            <a:endParaRPr lang="en-US" sz="2000">
              <a:solidFill>
                <a:srgbClr val="000000"/>
              </a:solidFill>
              <a:latin typeface="Roboto"/>
              <a:ea typeface="Roboto"/>
            </a:endParaRPr>
          </a:p>
          <a:p>
            <a:r>
              <a:rPr lang="en-US" sz="2400" b="0" i="0">
                <a:solidFill>
                  <a:srgbClr val="000000"/>
                </a:solidFill>
                <a:effectLst/>
                <a:latin typeface="Roboto"/>
                <a:ea typeface="Roboto"/>
              </a:rPr>
              <a:t>Increasing your average </a:t>
            </a:r>
            <a:r>
              <a:rPr lang="en-US" sz="2400">
                <a:solidFill>
                  <a:srgbClr val="000000"/>
                </a:solidFill>
                <a:latin typeface="Roboto"/>
                <a:ea typeface="Roboto"/>
              </a:rPr>
              <a:t>invoice by simply </a:t>
            </a:r>
            <a:r>
              <a:rPr lang="en-US" sz="2400" b="0" i="0">
                <a:solidFill>
                  <a:srgbClr val="000000"/>
                </a:solidFill>
                <a:effectLst/>
                <a:latin typeface="Roboto"/>
                <a:ea typeface="Roboto"/>
              </a:rPr>
              <a:t>upselling one</a:t>
            </a:r>
            <a:r>
              <a:rPr lang="en-US" sz="2400">
                <a:solidFill>
                  <a:srgbClr val="000000"/>
                </a:solidFill>
                <a:latin typeface="Roboto"/>
                <a:ea typeface="Roboto"/>
              </a:rPr>
              <a:t> ($50) </a:t>
            </a:r>
            <a:r>
              <a:rPr lang="en-US" sz="2400" b="0" i="0">
                <a:solidFill>
                  <a:srgbClr val="000000"/>
                </a:solidFill>
                <a:effectLst/>
                <a:latin typeface="Roboto"/>
                <a:ea typeface="Roboto"/>
              </a:rPr>
              <a:t>product every other appointment </a:t>
            </a:r>
            <a:r>
              <a:rPr lang="en-US" sz="2400">
                <a:solidFill>
                  <a:srgbClr val="000000"/>
                </a:solidFill>
                <a:latin typeface="Roboto"/>
                <a:ea typeface="Roboto"/>
              </a:rPr>
              <a:t>(about 150 appts) can</a:t>
            </a:r>
            <a:r>
              <a:rPr lang="en-US" sz="2400" b="0" i="0">
                <a:solidFill>
                  <a:srgbClr val="000000"/>
                </a:solidFill>
                <a:effectLst/>
                <a:latin typeface="Roboto"/>
                <a:ea typeface="Roboto"/>
              </a:rPr>
              <a:t> generate over $7,500+ a month</a:t>
            </a:r>
            <a:endParaRPr lang="en-US" sz="2400">
              <a:latin typeface="Roboto"/>
              <a:ea typeface="Roboto"/>
            </a:endParaRPr>
          </a:p>
        </p:txBody>
      </p:sp>
      <p:sp>
        <p:nvSpPr>
          <p:cNvPr id="3" name="Title 2">
            <a:extLst>
              <a:ext uri="{FF2B5EF4-FFF2-40B4-BE49-F238E27FC236}">
                <a16:creationId xmlns:a16="http://schemas.microsoft.com/office/drawing/2014/main" id="{563C7868-2672-08FA-B925-DEFF91D576A6}"/>
              </a:ext>
            </a:extLst>
          </p:cNvPr>
          <p:cNvSpPr>
            <a:spLocks noGrp="1"/>
          </p:cNvSpPr>
          <p:nvPr>
            <p:ph type="title"/>
          </p:nvPr>
        </p:nvSpPr>
        <p:spPr/>
        <p:txBody>
          <a:bodyPr/>
          <a:lstStyle/>
          <a:p>
            <a:r>
              <a:rPr lang="en-US" b="0" i="0">
                <a:solidFill>
                  <a:srgbClr val="000000"/>
                </a:solidFill>
                <a:effectLst/>
                <a:latin typeface="Times" pitchFamily="2" charset="0"/>
              </a:rPr>
              <a:t> </a:t>
            </a:r>
            <a:endParaRPr lang="en-US">
              <a:latin typeface="Roboto" panose="02000000000000000000" pitchFamily="2" charset="0"/>
              <a:ea typeface="Roboto" panose="02000000000000000000" pitchFamily="2" charset="0"/>
            </a:endParaRPr>
          </a:p>
        </p:txBody>
      </p:sp>
      <p:sp>
        <p:nvSpPr>
          <p:cNvPr id="4" name="Footer Placeholder 3">
            <a:extLst>
              <a:ext uri="{FF2B5EF4-FFF2-40B4-BE49-F238E27FC236}">
                <a16:creationId xmlns:a16="http://schemas.microsoft.com/office/drawing/2014/main" id="{445D13A4-B20D-08A1-827C-ADAC386FE16E}"/>
              </a:ext>
            </a:extLst>
          </p:cNvPr>
          <p:cNvSpPr>
            <a:spLocks noGrp="1"/>
          </p:cNvSpPr>
          <p:nvPr>
            <p:ph type="ftr" sz="quarter" idx="10"/>
          </p:nvPr>
        </p:nvSpPr>
        <p:spPr/>
        <p:txBody>
          <a:bodyPr/>
          <a:lstStyle/>
          <a:p>
            <a:r>
              <a:rPr lang="en-US"/>
              <a:t>Randy Torban | @Symplast_EHR</a:t>
            </a:r>
          </a:p>
        </p:txBody>
      </p:sp>
      <p:pic>
        <p:nvPicPr>
          <p:cNvPr id="2052" name="Picture 4">
            <a:extLst>
              <a:ext uri="{FF2B5EF4-FFF2-40B4-BE49-F238E27FC236}">
                <a16:creationId xmlns:a16="http://schemas.microsoft.com/office/drawing/2014/main" id="{BB8D499C-B7E8-CFB7-59C4-195BCD9A4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12" y="-212750"/>
            <a:ext cx="3185188" cy="58010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D82AEC6C-7B1D-7650-D554-820BBA19F379}"/>
              </a:ext>
            </a:extLst>
          </p:cNvPr>
          <p:cNvSpPr txBox="1">
            <a:spLocks/>
          </p:cNvSpPr>
          <p:nvPr/>
        </p:nvSpPr>
        <p:spPr>
          <a:xfrm>
            <a:off x="429827" y="179392"/>
            <a:ext cx="10515600" cy="984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a:solidFill>
                  <a:schemeClr val="accent2"/>
                </a:solidFill>
                <a:latin typeface="Roboto" panose="02000000000000000000" pitchFamily="2" charset="0"/>
                <a:ea typeface="Roboto" panose="02000000000000000000" pitchFamily="2" charset="0"/>
              </a:rPr>
              <a:t>Mobile Forms Are a Must</a:t>
            </a:r>
          </a:p>
        </p:txBody>
      </p:sp>
    </p:spTree>
    <p:extLst>
      <p:ext uri="{BB962C8B-B14F-4D97-AF65-F5344CB8AC3E}">
        <p14:creationId xmlns:p14="http://schemas.microsoft.com/office/powerpoint/2010/main" val="31268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B643B88-CF3B-A074-EAF1-E5B489824CF0}"/>
              </a:ext>
            </a:extLst>
          </p:cNvPr>
          <p:cNvCxnSpPr>
            <a:cxnSpLocks/>
          </p:cNvCxnSpPr>
          <p:nvPr/>
        </p:nvCxnSpPr>
        <p:spPr>
          <a:xfrm>
            <a:off x="353881" y="1026452"/>
            <a:ext cx="9853988" cy="0"/>
          </a:xfrm>
          <a:prstGeom prst="line">
            <a:avLst/>
          </a:prstGeom>
          <a:ln w="57150"/>
        </p:spPr>
        <p:style>
          <a:lnRef idx="1">
            <a:schemeClr val="dk1"/>
          </a:lnRef>
          <a:fillRef idx="0">
            <a:schemeClr val="dk1"/>
          </a:fillRef>
          <a:effectRef idx="0">
            <a:schemeClr val="dk1"/>
          </a:effectRef>
          <a:fontRef idx="minor">
            <a:schemeClr val="tx1"/>
          </a:fontRef>
        </p:style>
      </p:cxnSp>
      <p:pic>
        <p:nvPicPr>
          <p:cNvPr id="1032" name="Picture 8">
            <a:extLst>
              <a:ext uri="{FF2B5EF4-FFF2-40B4-BE49-F238E27FC236}">
                <a16:creationId xmlns:a16="http://schemas.microsoft.com/office/drawing/2014/main" id="{F6F950CD-A9A5-733B-E422-7686B0589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270" y="969824"/>
            <a:ext cx="5248233" cy="392651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704E101A-965F-1BF7-2832-64538D919249}"/>
              </a:ext>
            </a:extLst>
          </p:cNvPr>
          <p:cNvSpPr>
            <a:spLocks noGrp="1"/>
          </p:cNvSpPr>
          <p:nvPr>
            <p:ph idx="1"/>
          </p:nvPr>
        </p:nvSpPr>
        <p:spPr>
          <a:xfrm>
            <a:off x="326254" y="1084050"/>
            <a:ext cx="5670100" cy="4225775"/>
          </a:xfrm>
        </p:spPr>
        <p:txBody>
          <a:bodyPr>
            <a:normAutofit/>
          </a:bodyPr>
          <a:lstStyle/>
          <a:p>
            <a:pPr marL="0" indent="0" fontAlgn="base">
              <a:buNone/>
            </a:pPr>
            <a:r>
              <a:rPr lang="en-US" sz="2000" b="1" i="0">
                <a:solidFill>
                  <a:srgbClr val="000000"/>
                </a:solidFill>
                <a:effectLst/>
                <a:latin typeface="Roboto" panose="02000000000000000000" pitchFamily="2" charset="0"/>
                <a:ea typeface="Roboto" panose="02000000000000000000" pitchFamily="2" charset="0"/>
                <a:cs typeface="Calibri" panose="020F0502020204030204" pitchFamily="34" charset="0"/>
              </a:rPr>
              <a:t>How are you ensuring that you are maximizing </a:t>
            </a:r>
            <a:r>
              <a:rPr lang="en-US" sz="2000" b="1" i="1">
                <a:solidFill>
                  <a:srgbClr val="000000"/>
                </a:solidFill>
                <a:effectLst/>
                <a:latin typeface="Roboto" panose="02000000000000000000" pitchFamily="2" charset="0"/>
                <a:ea typeface="Roboto" panose="02000000000000000000" pitchFamily="2" charset="0"/>
                <a:cs typeface="Calibri" panose="020F0502020204030204" pitchFamily="34" charset="0"/>
              </a:rPr>
              <a:t>your time</a:t>
            </a:r>
            <a:r>
              <a:rPr lang="en-US" sz="2000" b="1" i="0">
                <a:solidFill>
                  <a:srgbClr val="000000"/>
                </a:solidFill>
                <a:effectLst/>
                <a:latin typeface="Roboto" panose="02000000000000000000" pitchFamily="2" charset="0"/>
                <a:ea typeface="Roboto" panose="02000000000000000000" pitchFamily="2" charset="0"/>
                <a:cs typeface="Calibri" panose="020F0502020204030204" pitchFamily="34" charset="0"/>
              </a:rPr>
              <a:t>? </a:t>
            </a:r>
          </a:p>
          <a:p>
            <a:pPr fontAlgn="base"/>
            <a:r>
              <a:rPr lang="en-US" sz="2000" b="0" i="0">
                <a:solidFill>
                  <a:srgbClr val="000000"/>
                </a:solidFill>
                <a:effectLst/>
                <a:latin typeface="Roboto" panose="02000000000000000000" pitchFamily="2" charset="0"/>
                <a:ea typeface="Roboto" panose="02000000000000000000" pitchFamily="2" charset="0"/>
                <a:cs typeface="Calibri" panose="020F0502020204030204" pitchFamily="34" charset="0"/>
              </a:rPr>
              <a:t>How long do patients wait for service and how long are they in for service? </a:t>
            </a:r>
          </a:p>
          <a:p>
            <a:pPr fontAlgn="base"/>
            <a:r>
              <a:rPr lang="en-US" sz="2000" b="0" i="0">
                <a:solidFill>
                  <a:srgbClr val="000000"/>
                </a:solidFill>
                <a:effectLst/>
                <a:latin typeface="Roboto" panose="02000000000000000000" pitchFamily="2" charset="0"/>
                <a:ea typeface="Roboto" panose="02000000000000000000" pitchFamily="2" charset="0"/>
                <a:cs typeface="Calibri" panose="020F0502020204030204" pitchFamily="34" charset="0"/>
              </a:rPr>
              <a:t>A new patient appointment takes longer than an existing patient for that same service- are you tracking them differently?</a:t>
            </a:r>
          </a:p>
          <a:p>
            <a:pPr marL="0" indent="0" fontAlgn="base">
              <a:buNone/>
            </a:pPr>
            <a:r>
              <a:rPr lang="en-US" sz="2000" b="1">
                <a:solidFill>
                  <a:srgbClr val="000000"/>
                </a:solidFill>
                <a:latin typeface="Roboto" panose="02000000000000000000" pitchFamily="2" charset="0"/>
                <a:ea typeface="Roboto" panose="02000000000000000000" pitchFamily="2" charset="0"/>
                <a:cs typeface="Calibri" panose="020F0502020204030204" pitchFamily="34" charset="0"/>
              </a:rPr>
              <a:t>The right PM tool </a:t>
            </a:r>
            <a:r>
              <a:rPr lang="en-US" sz="2000" b="1" i="0">
                <a:solidFill>
                  <a:srgbClr val="000000"/>
                </a:solidFill>
                <a:effectLst/>
                <a:latin typeface="Roboto" panose="02000000000000000000" pitchFamily="2" charset="0"/>
                <a:ea typeface="Roboto" panose="02000000000000000000" pitchFamily="2" charset="0"/>
                <a:cs typeface="Calibri" panose="020F0502020204030204" pitchFamily="34" charset="0"/>
              </a:rPr>
              <a:t>helps maximize capacity by:</a:t>
            </a:r>
          </a:p>
          <a:p>
            <a:pPr marL="285750" indent="-285750">
              <a:buFont typeface="Wingdings" panose="020B0604020202020204" pitchFamily="34" charset="0"/>
              <a:buChar char="ü"/>
            </a:pPr>
            <a:r>
              <a:rPr lang="en-US" sz="2000">
                <a:latin typeface="Roboto" panose="02000000000000000000" pitchFamily="2" charset="0"/>
                <a:ea typeface="Roboto" panose="02000000000000000000" pitchFamily="2" charset="0"/>
                <a:cs typeface="+mn-lt"/>
              </a:rPr>
              <a:t>Track the real vs ideal times</a:t>
            </a:r>
          </a:p>
          <a:p>
            <a:pPr marL="285750" indent="-285750">
              <a:buFont typeface="Wingdings" panose="020B0604020202020204" pitchFamily="34" charset="0"/>
              <a:buChar char="ü"/>
            </a:pPr>
            <a:r>
              <a:rPr lang="en-US" sz="2000">
                <a:latin typeface="Roboto" panose="02000000000000000000" pitchFamily="2" charset="0"/>
                <a:ea typeface="Roboto" panose="02000000000000000000" pitchFamily="2" charset="0"/>
                <a:cs typeface="+mn-lt"/>
              </a:rPr>
              <a:t>Ensure waiting time doesn't get too high – could impact review</a:t>
            </a:r>
          </a:p>
          <a:p>
            <a:pPr marL="285750" indent="-285750">
              <a:buFont typeface="Wingdings" panose="020B0604020202020204" pitchFamily="34" charset="0"/>
              <a:buChar char="ü"/>
            </a:pPr>
            <a:r>
              <a:rPr lang="en-US" sz="2000">
                <a:latin typeface="Roboto" panose="02000000000000000000" pitchFamily="2" charset="0"/>
                <a:ea typeface="Roboto" panose="02000000000000000000" pitchFamily="2" charset="0"/>
                <a:cs typeface="+mn-lt"/>
              </a:rPr>
              <a:t>Capacity drives revenue</a:t>
            </a:r>
          </a:p>
        </p:txBody>
      </p:sp>
      <p:sp>
        <p:nvSpPr>
          <p:cNvPr id="3" name="Title 2">
            <a:extLst>
              <a:ext uri="{FF2B5EF4-FFF2-40B4-BE49-F238E27FC236}">
                <a16:creationId xmlns:a16="http://schemas.microsoft.com/office/drawing/2014/main" id="{238FCBE2-D08F-3B41-1832-33EC127B8ACE}"/>
              </a:ext>
            </a:extLst>
          </p:cNvPr>
          <p:cNvSpPr>
            <a:spLocks noGrp="1"/>
          </p:cNvSpPr>
          <p:nvPr>
            <p:ph type="title"/>
          </p:nvPr>
        </p:nvSpPr>
        <p:spPr>
          <a:xfrm>
            <a:off x="353881" y="99877"/>
            <a:ext cx="10515600" cy="984173"/>
          </a:xfrm>
        </p:spPr>
        <p:txBody>
          <a:bodyPr>
            <a:noAutofit/>
          </a:bodyPr>
          <a:lstStyle/>
          <a:p>
            <a:r>
              <a:rPr lang="en-US">
                <a:solidFill>
                  <a:schemeClr val="accent2"/>
                </a:solidFill>
                <a:latin typeface="Roboto" panose="02000000000000000000" pitchFamily="2" charset="0"/>
                <a:ea typeface="Roboto" panose="02000000000000000000" pitchFamily="2" charset="0"/>
                <a:cs typeface="Calibri" panose="020F0502020204030204" pitchFamily="34" charset="0"/>
              </a:rPr>
              <a:t>Improving Efficiency</a:t>
            </a:r>
          </a:p>
        </p:txBody>
      </p:sp>
      <p:sp>
        <p:nvSpPr>
          <p:cNvPr id="4" name="Footer Placeholder 3">
            <a:extLst>
              <a:ext uri="{FF2B5EF4-FFF2-40B4-BE49-F238E27FC236}">
                <a16:creationId xmlns:a16="http://schemas.microsoft.com/office/drawing/2014/main" id="{75C3359E-1684-CC88-8090-400EC204A144}"/>
              </a:ext>
            </a:extLst>
          </p:cNvPr>
          <p:cNvSpPr>
            <a:spLocks noGrp="1"/>
          </p:cNvSpPr>
          <p:nvPr>
            <p:ph type="ftr" sz="quarter" idx="10"/>
          </p:nvPr>
        </p:nvSpPr>
        <p:spPr/>
        <p:txBody>
          <a:bodyPr/>
          <a:lstStyle/>
          <a:p>
            <a:r>
              <a:rPr lang="en-US"/>
              <a:t>Randy Torban | @Symplast_EHR</a:t>
            </a:r>
          </a:p>
        </p:txBody>
      </p:sp>
      <p:pic>
        <p:nvPicPr>
          <p:cNvPr id="1026" name="Picture 2">
            <a:extLst>
              <a:ext uri="{FF2B5EF4-FFF2-40B4-BE49-F238E27FC236}">
                <a16:creationId xmlns:a16="http://schemas.microsoft.com/office/drawing/2014/main" id="{8928A4ED-CAFA-FF43-4695-AF6226A85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326" y="-355042"/>
            <a:ext cx="7846034" cy="630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0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BE4690-10D6-B77A-1EE5-C9083E6EE89B}"/>
              </a:ext>
            </a:extLst>
          </p:cNvPr>
          <p:cNvCxnSpPr>
            <a:cxnSpLocks/>
          </p:cNvCxnSpPr>
          <p:nvPr/>
        </p:nvCxnSpPr>
        <p:spPr>
          <a:xfrm>
            <a:off x="679808" y="1132863"/>
            <a:ext cx="10890869" cy="0"/>
          </a:xfrm>
          <a:prstGeom prst="line">
            <a:avLst/>
          </a:prstGeom>
          <a:ln w="57150"/>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6E2E246C-6B46-0923-6AFE-059E2BEE1B3D}"/>
              </a:ext>
            </a:extLst>
          </p:cNvPr>
          <p:cNvSpPr/>
          <p:nvPr/>
        </p:nvSpPr>
        <p:spPr>
          <a:xfrm>
            <a:off x="6181490" y="2570608"/>
            <a:ext cx="5593766" cy="27208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CC1573E-546C-E8F0-7CE5-4CD180DB0FA4}"/>
              </a:ext>
            </a:extLst>
          </p:cNvPr>
          <p:cNvSpPr>
            <a:spLocks noGrp="1"/>
          </p:cNvSpPr>
          <p:nvPr>
            <p:ph idx="1"/>
          </p:nvPr>
        </p:nvSpPr>
        <p:spPr>
          <a:xfrm>
            <a:off x="307731" y="1384893"/>
            <a:ext cx="11576538" cy="902355"/>
          </a:xfrm>
        </p:spPr>
        <p:txBody>
          <a:bodyPr>
            <a:normAutofit/>
          </a:bodyPr>
          <a:lstStyle/>
          <a:p>
            <a:pPr marL="0" indent="0" algn="ctr">
              <a:buNone/>
            </a:pPr>
            <a:r>
              <a:rPr lang="en-US" sz="2800" b="1" i="0">
                <a:solidFill>
                  <a:srgbClr val="000000"/>
                </a:solidFill>
                <a:effectLst/>
                <a:latin typeface="Calibri" panose="020F0502020204030204" pitchFamily="34" charset="0"/>
              </a:rPr>
              <a:t>How long does an existing patient </a:t>
            </a:r>
            <a:r>
              <a:rPr lang="en-US" b="1">
                <a:solidFill>
                  <a:srgbClr val="000000"/>
                </a:solidFill>
                <a:latin typeface="Calibri" panose="020F0502020204030204" pitchFamily="34" charset="0"/>
              </a:rPr>
              <a:t>B</a:t>
            </a:r>
            <a:r>
              <a:rPr lang="en-US" sz="2800" b="1" i="0">
                <a:solidFill>
                  <a:srgbClr val="000000"/>
                </a:solidFill>
                <a:effectLst/>
                <a:latin typeface="Calibri" panose="020F0502020204030204" pitchFamily="34" charset="0"/>
              </a:rPr>
              <a:t>otox appointment at your business take?</a:t>
            </a:r>
          </a:p>
          <a:p>
            <a:endParaRPr lang="en-US"/>
          </a:p>
        </p:txBody>
      </p:sp>
      <p:sp>
        <p:nvSpPr>
          <p:cNvPr id="3" name="Title 2">
            <a:extLst>
              <a:ext uri="{FF2B5EF4-FFF2-40B4-BE49-F238E27FC236}">
                <a16:creationId xmlns:a16="http://schemas.microsoft.com/office/drawing/2014/main" id="{9E2AE506-510F-ED84-CC04-32D518AE8DF6}"/>
              </a:ext>
            </a:extLst>
          </p:cNvPr>
          <p:cNvSpPr>
            <a:spLocks noGrp="1"/>
          </p:cNvSpPr>
          <p:nvPr>
            <p:ph type="title"/>
          </p:nvPr>
        </p:nvSpPr>
        <p:spPr>
          <a:xfrm>
            <a:off x="838200" y="224544"/>
            <a:ext cx="10515600" cy="984173"/>
          </a:xfrm>
        </p:spPr>
        <p:txBody>
          <a:bodyPr>
            <a:normAutofit/>
          </a:bodyPr>
          <a:lstStyle/>
          <a:p>
            <a:pPr algn="ctr"/>
            <a:r>
              <a:rPr lang="en-US">
                <a:solidFill>
                  <a:schemeClr val="accent2"/>
                </a:solidFill>
                <a:latin typeface="Roboto" panose="02000000000000000000" pitchFamily="2" charset="0"/>
                <a:ea typeface="Roboto" panose="02000000000000000000" pitchFamily="2" charset="0"/>
              </a:rPr>
              <a:t>Efficiency + Capacity Management = $$$</a:t>
            </a:r>
          </a:p>
        </p:txBody>
      </p:sp>
      <p:sp>
        <p:nvSpPr>
          <p:cNvPr id="4" name="Footer Placeholder 3">
            <a:extLst>
              <a:ext uri="{FF2B5EF4-FFF2-40B4-BE49-F238E27FC236}">
                <a16:creationId xmlns:a16="http://schemas.microsoft.com/office/drawing/2014/main" id="{A5E2C9C2-84ED-5ADB-FD56-3D4A48A276D0}"/>
              </a:ext>
            </a:extLst>
          </p:cNvPr>
          <p:cNvSpPr>
            <a:spLocks noGrp="1"/>
          </p:cNvSpPr>
          <p:nvPr>
            <p:ph type="ftr" sz="quarter" idx="10"/>
          </p:nvPr>
        </p:nvSpPr>
        <p:spPr/>
        <p:txBody>
          <a:bodyPr/>
          <a:lstStyle/>
          <a:p>
            <a:r>
              <a:rPr lang="en-US"/>
              <a:t>Randy Torban | @Symplast_EHR</a:t>
            </a:r>
          </a:p>
        </p:txBody>
      </p:sp>
      <p:sp>
        <p:nvSpPr>
          <p:cNvPr id="5" name="Rectangle 4">
            <a:extLst>
              <a:ext uri="{FF2B5EF4-FFF2-40B4-BE49-F238E27FC236}">
                <a16:creationId xmlns:a16="http://schemas.microsoft.com/office/drawing/2014/main" id="{4F1974D1-BF92-8797-9A6A-D9671D61FD4B}"/>
              </a:ext>
            </a:extLst>
          </p:cNvPr>
          <p:cNvSpPr/>
          <p:nvPr/>
        </p:nvSpPr>
        <p:spPr>
          <a:xfrm>
            <a:off x="310707" y="2568540"/>
            <a:ext cx="5508147" cy="27208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C7DD99-2675-E2CE-0186-855D42AF35C7}"/>
              </a:ext>
            </a:extLst>
          </p:cNvPr>
          <p:cNvSpPr/>
          <p:nvPr/>
        </p:nvSpPr>
        <p:spPr>
          <a:xfrm>
            <a:off x="310707" y="1998892"/>
            <a:ext cx="5508147" cy="569648"/>
          </a:xfrm>
          <a:prstGeom prst="rect">
            <a:avLst/>
          </a:prstGeom>
          <a:ln>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2000" b="1">
                <a:solidFill>
                  <a:schemeClr val="bg1"/>
                </a:solidFill>
                <a:cs typeface="Arial"/>
              </a:rPr>
              <a:t>Practice A</a:t>
            </a:r>
          </a:p>
        </p:txBody>
      </p:sp>
      <p:sp>
        <p:nvSpPr>
          <p:cNvPr id="8" name="Rectangle 7">
            <a:extLst>
              <a:ext uri="{FF2B5EF4-FFF2-40B4-BE49-F238E27FC236}">
                <a16:creationId xmlns:a16="http://schemas.microsoft.com/office/drawing/2014/main" id="{E7DE562F-BC2E-610E-CE85-27D3FBA48E31}"/>
              </a:ext>
            </a:extLst>
          </p:cNvPr>
          <p:cNvSpPr/>
          <p:nvPr/>
        </p:nvSpPr>
        <p:spPr>
          <a:xfrm>
            <a:off x="6183962" y="1998836"/>
            <a:ext cx="5591294" cy="571772"/>
          </a:xfrm>
          <a:prstGeom prst="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b="1">
                <a:cs typeface="Arial"/>
              </a:rPr>
              <a:t>Practice B</a:t>
            </a:r>
          </a:p>
        </p:txBody>
      </p:sp>
      <p:sp>
        <p:nvSpPr>
          <p:cNvPr id="9" name="Content Placeholder 2">
            <a:extLst>
              <a:ext uri="{FF2B5EF4-FFF2-40B4-BE49-F238E27FC236}">
                <a16:creationId xmlns:a16="http://schemas.microsoft.com/office/drawing/2014/main" id="{54313AB7-DC47-201D-9BCA-76161BE0E7B5}"/>
              </a:ext>
            </a:extLst>
          </p:cNvPr>
          <p:cNvSpPr txBox="1">
            <a:spLocks/>
          </p:cNvSpPr>
          <p:nvPr/>
        </p:nvSpPr>
        <p:spPr>
          <a:xfrm>
            <a:off x="6298399" y="2689095"/>
            <a:ext cx="5367268" cy="1261884"/>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spcAft>
                <a:spcPts val="600"/>
              </a:spcAft>
              <a:buFont typeface="+mj-lt"/>
              <a:buAutoNum type="arabicPeriod"/>
            </a:pPr>
            <a:r>
              <a:rPr lang="en-US">
                <a:latin typeface="Roboto"/>
                <a:ea typeface="Roboto"/>
                <a:cs typeface="Roboto"/>
              </a:rPr>
              <a:t>Practice B takes 15-20 minutes per existing patient Botox appointment</a:t>
            </a:r>
          </a:p>
          <a:p>
            <a:pPr marL="342900" lvl="1" indent="-342900">
              <a:lnSpc>
                <a:spcPct val="100000"/>
              </a:lnSpc>
              <a:spcBef>
                <a:spcPts val="0"/>
              </a:spcBef>
              <a:spcAft>
                <a:spcPts val="600"/>
              </a:spcAft>
              <a:buFont typeface="+mj-lt"/>
              <a:buAutoNum type="arabicPeriod"/>
            </a:pPr>
            <a:r>
              <a:rPr lang="en-US">
                <a:latin typeface="Roboto"/>
                <a:ea typeface="Roboto"/>
                <a:cs typeface="Roboto"/>
              </a:rPr>
              <a:t>This practice can treat 3 patients per hour</a:t>
            </a:r>
          </a:p>
          <a:p>
            <a:pPr marL="342900" lvl="1" indent="-342900">
              <a:lnSpc>
                <a:spcPct val="100000"/>
              </a:lnSpc>
              <a:spcBef>
                <a:spcPts val="0"/>
              </a:spcBef>
              <a:spcAft>
                <a:spcPts val="600"/>
              </a:spcAft>
              <a:buFont typeface="+mj-lt"/>
              <a:buAutoNum type="arabicPeriod"/>
            </a:pPr>
            <a:r>
              <a:rPr lang="en-US">
                <a:latin typeface="Roboto"/>
                <a:ea typeface="Roboto"/>
                <a:cs typeface="Roboto"/>
              </a:rPr>
              <a:t>Practice B generates 3 x $536 = $1,500+ an hour</a:t>
            </a:r>
          </a:p>
        </p:txBody>
      </p:sp>
      <p:sp>
        <p:nvSpPr>
          <p:cNvPr id="10" name="Content Placeholder 2">
            <a:extLst>
              <a:ext uri="{FF2B5EF4-FFF2-40B4-BE49-F238E27FC236}">
                <a16:creationId xmlns:a16="http://schemas.microsoft.com/office/drawing/2014/main" id="{3DCE99C1-00F3-3C92-16C1-81C816B1E941}"/>
              </a:ext>
            </a:extLst>
          </p:cNvPr>
          <p:cNvSpPr txBox="1">
            <a:spLocks/>
          </p:cNvSpPr>
          <p:nvPr/>
        </p:nvSpPr>
        <p:spPr>
          <a:xfrm>
            <a:off x="423886" y="2689095"/>
            <a:ext cx="5211983" cy="1538883"/>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spcAft>
                <a:spcPts val="600"/>
              </a:spcAft>
              <a:buFont typeface="+mj-lt"/>
              <a:buAutoNum type="arabicPeriod"/>
            </a:pPr>
            <a:r>
              <a:rPr lang="en-US">
                <a:latin typeface="Roboto"/>
                <a:ea typeface="Roboto"/>
                <a:cs typeface="Roboto"/>
              </a:rPr>
              <a:t>Practice A takes 25-30 minutes per existing patient Botox appointment</a:t>
            </a:r>
          </a:p>
          <a:p>
            <a:pPr marL="342900" lvl="1" indent="-342900">
              <a:lnSpc>
                <a:spcPct val="100000"/>
              </a:lnSpc>
              <a:spcBef>
                <a:spcPts val="0"/>
              </a:spcBef>
              <a:spcAft>
                <a:spcPts val="600"/>
              </a:spcAft>
              <a:buFont typeface="+mj-lt"/>
              <a:buAutoNum type="arabicPeriod"/>
            </a:pPr>
            <a:r>
              <a:rPr lang="en-US">
                <a:latin typeface="Roboto"/>
                <a:ea typeface="Roboto"/>
                <a:cs typeface="Roboto"/>
              </a:rPr>
              <a:t>This practice can treat 2 patients per hour</a:t>
            </a:r>
          </a:p>
          <a:p>
            <a:pPr marL="342900" lvl="1" indent="-342900">
              <a:lnSpc>
                <a:spcPct val="100000"/>
              </a:lnSpc>
              <a:spcBef>
                <a:spcPts val="0"/>
              </a:spcBef>
              <a:spcAft>
                <a:spcPts val="600"/>
              </a:spcAft>
              <a:buFont typeface="+mj-lt"/>
              <a:buAutoNum type="arabicPeriod"/>
            </a:pPr>
            <a:r>
              <a:rPr lang="en-US">
                <a:latin typeface="Roboto"/>
                <a:ea typeface="Roboto"/>
                <a:cs typeface="Roboto"/>
              </a:rPr>
              <a:t>Practice A generates 2 x $536 = $1,000+ an hour</a:t>
            </a:r>
          </a:p>
        </p:txBody>
      </p:sp>
      <p:sp>
        <p:nvSpPr>
          <p:cNvPr id="14" name="TextBox 13">
            <a:extLst>
              <a:ext uri="{FF2B5EF4-FFF2-40B4-BE49-F238E27FC236}">
                <a16:creationId xmlns:a16="http://schemas.microsoft.com/office/drawing/2014/main" id="{B53C34A6-7EDD-A9F0-8557-647DF545BF6D}"/>
              </a:ext>
            </a:extLst>
          </p:cNvPr>
          <p:cNvSpPr txBox="1"/>
          <p:nvPr/>
        </p:nvSpPr>
        <p:spPr>
          <a:xfrm>
            <a:off x="355392" y="4414811"/>
            <a:ext cx="5280477" cy="923330"/>
          </a:xfrm>
          <a:prstGeom prst="rect">
            <a:avLst/>
          </a:prstGeom>
          <a:noFill/>
        </p:spPr>
        <p:txBody>
          <a:bodyPr wrap="square" lIns="91440" tIns="45720" rIns="91440" bIns="45720" rtlCol="0" anchor="t">
            <a:spAutoFit/>
          </a:bodyPr>
          <a:lstStyle/>
          <a:p>
            <a:r>
              <a:rPr lang="en-US" b="1">
                <a:latin typeface="Roboto"/>
                <a:ea typeface="Roboto"/>
                <a:cs typeface="Roboto"/>
              </a:rPr>
              <a:t>Even if practice A increases their prices by 10%, they are still not reaching the same revenue opportunity per day</a:t>
            </a:r>
          </a:p>
        </p:txBody>
      </p:sp>
      <p:sp>
        <p:nvSpPr>
          <p:cNvPr id="15" name="TextBox 14">
            <a:extLst>
              <a:ext uri="{FF2B5EF4-FFF2-40B4-BE49-F238E27FC236}">
                <a16:creationId xmlns:a16="http://schemas.microsoft.com/office/drawing/2014/main" id="{7EB7C290-6FBA-500B-3669-D21D3C06268C}"/>
              </a:ext>
            </a:extLst>
          </p:cNvPr>
          <p:cNvSpPr txBox="1"/>
          <p:nvPr/>
        </p:nvSpPr>
        <p:spPr>
          <a:xfrm>
            <a:off x="6298399" y="4372001"/>
            <a:ext cx="5374657" cy="923330"/>
          </a:xfrm>
          <a:prstGeom prst="rect">
            <a:avLst/>
          </a:prstGeom>
          <a:noFill/>
        </p:spPr>
        <p:txBody>
          <a:bodyPr wrap="square" lIns="91440" tIns="45720" rIns="91440" bIns="45720" rtlCol="0" anchor="t">
            <a:spAutoFit/>
          </a:bodyPr>
          <a:lstStyle/>
          <a:p>
            <a:pPr marL="0" lvl="1" indent="0">
              <a:lnSpc>
                <a:spcPct val="100000"/>
              </a:lnSpc>
              <a:spcBef>
                <a:spcPts val="0"/>
              </a:spcBef>
              <a:spcAft>
                <a:spcPts val="600"/>
              </a:spcAft>
              <a:buNone/>
            </a:pPr>
            <a:r>
              <a:rPr lang="en-US" b="1">
                <a:latin typeface="Roboto"/>
                <a:ea typeface="Roboto"/>
                <a:cs typeface="Roboto"/>
              </a:rPr>
              <a:t>Practice B can offer competitive pricing without any additional cost to their patients by maximizing their capacity with the right tool</a:t>
            </a:r>
          </a:p>
        </p:txBody>
      </p:sp>
    </p:spTree>
    <p:extLst>
      <p:ext uri="{BB962C8B-B14F-4D97-AF65-F5344CB8AC3E}">
        <p14:creationId xmlns:p14="http://schemas.microsoft.com/office/powerpoint/2010/main" val="147105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5685F1D-C64B-D17A-5FD4-B6F7CDE18168}"/>
              </a:ext>
            </a:extLst>
          </p:cNvPr>
          <p:cNvCxnSpPr>
            <a:cxnSpLocks/>
          </p:cNvCxnSpPr>
          <p:nvPr/>
        </p:nvCxnSpPr>
        <p:spPr>
          <a:xfrm>
            <a:off x="462931" y="1025898"/>
            <a:ext cx="10890869"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Content Placeholder 1">
            <a:extLst>
              <a:ext uri="{FF2B5EF4-FFF2-40B4-BE49-F238E27FC236}">
                <a16:creationId xmlns:a16="http://schemas.microsoft.com/office/drawing/2014/main" id="{B785012C-BF69-9BCE-C006-A4D682EDD332}"/>
              </a:ext>
            </a:extLst>
          </p:cNvPr>
          <p:cNvSpPr>
            <a:spLocks noGrp="1"/>
          </p:cNvSpPr>
          <p:nvPr>
            <p:ph idx="1"/>
          </p:nvPr>
        </p:nvSpPr>
        <p:spPr>
          <a:xfrm>
            <a:off x="485589" y="1235184"/>
            <a:ext cx="4905189" cy="4033954"/>
          </a:xfrm>
        </p:spPr>
        <p:txBody>
          <a:bodyPr>
            <a:normAutofit/>
          </a:bodyPr>
          <a:lstStyle/>
          <a:p>
            <a:pPr marL="0" indent="0" algn="l" rtl="0" fontAlgn="base">
              <a:buNone/>
            </a:pPr>
            <a:r>
              <a:rPr lang="en-US" sz="1800" b="1">
                <a:latin typeface="Roboto" panose="02000000000000000000" pitchFamily="2" charset="0"/>
                <a:ea typeface="Roboto" panose="02000000000000000000" pitchFamily="2" charset="0"/>
              </a:rPr>
              <a:t>1 in 4 patients cite Before &amp; After photos as the most influential content when selecting a Doctor for a procedure/ treatment. </a:t>
            </a:r>
          </a:p>
          <a:p>
            <a:pPr marL="0" indent="0" algn="l" rtl="0" fontAlgn="base">
              <a:buNone/>
            </a:pPr>
            <a:endParaRPr lang="en-US" sz="1800" b="0" i="0">
              <a:solidFill>
                <a:srgbClr val="000000"/>
              </a:solidFill>
              <a:effectLst/>
              <a:latin typeface="Roboto" panose="02000000000000000000" pitchFamily="2" charset="0"/>
              <a:ea typeface="Roboto" panose="02000000000000000000" pitchFamily="2" charset="0"/>
            </a:endParaRPr>
          </a:p>
          <a:p>
            <a:pPr marL="0" indent="0" fontAlgn="base">
              <a:buNone/>
            </a:pPr>
            <a:r>
              <a:rPr lang="en-US" sz="1800" b="0" i="0">
                <a:solidFill>
                  <a:srgbClr val="000000"/>
                </a:solidFill>
                <a:effectLst/>
                <a:latin typeface="Roboto" panose="02000000000000000000" pitchFamily="2" charset="0"/>
                <a:ea typeface="Roboto" panose="02000000000000000000" pitchFamily="2" charset="0"/>
              </a:rPr>
              <a:t>Capturing and presenting media to your patients, sharing with them electronically AND posting to social media is as simple as:</a:t>
            </a:r>
          </a:p>
          <a:p>
            <a:pPr marL="0" indent="0" fontAlgn="base">
              <a:buNone/>
            </a:pPr>
            <a:endParaRPr lang="en-US" sz="1800" b="0" i="0">
              <a:solidFill>
                <a:srgbClr val="000000"/>
              </a:solidFill>
              <a:effectLst/>
              <a:latin typeface="Roboto" panose="02000000000000000000" pitchFamily="2" charset="0"/>
              <a:ea typeface="Roboto" panose="02000000000000000000" pitchFamily="2" charset="0"/>
            </a:endParaRPr>
          </a:p>
          <a:p>
            <a:pPr marL="342900" indent="-342900" fontAlgn="base">
              <a:buFont typeface="+mj-lt"/>
              <a:buAutoNum type="arabicPeriod"/>
            </a:pPr>
            <a:r>
              <a:rPr lang="en-US" sz="1800" b="0" i="0">
                <a:solidFill>
                  <a:srgbClr val="000000"/>
                </a:solidFill>
                <a:effectLst/>
                <a:latin typeface="Roboto" panose="02000000000000000000" pitchFamily="2" charset="0"/>
                <a:ea typeface="Roboto" panose="02000000000000000000" pitchFamily="2" charset="0"/>
              </a:rPr>
              <a:t>Capture your patient’s photo</a:t>
            </a:r>
          </a:p>
          <a:p>
            <a:pPr marL="342900" indent="-342900" fontAlgn="base">
              <a:buFont typeface="+mj-lt"/>
              <a:buAutoNum type="arabicPeriod"/>
            </a:pPr>
            <a:r>
              <a:rPr lang="en-US" sz="1800" b="0" i="0">
                <a:solidFill>
                  <a:srgbClr val="000000"/>
                </a:solidFill>
                <a:effectLst/>
                <a:latin typeface="Roboto" panose="02000000000000000000" pitchFamily="2" charset="0"/>
                <a:ea typeface="Roboto" panose="02000000000000000000" pitchFamily="2" charset="0"/>
              </a:rPr>
              <a:t>Document &amp; present your treatment plan</a:t>
            </a:r>
          </a:p>
          <a:p>
            <a:pPr marL="342900" indent="-342900" fontAlgn="base">
              <a:buFont typeface="+mj-lt"/>
              <a:buAutoNum type="arabicPeriod"/>
            </a:pPr>
            <a:r>
              <a:rPr lang="en-US" sz="1800" b="0" i="0">
                <a:solidFill>
                  <a:srgbClr val="000000"/>
                </a:solidFill>
                <a:effectLst/>
                <a:latin typeface="Roboto" panose="02000000000000000000" pitchFamily="2" charset="0"/>
                <a:ea typeface="Roboto" panose="02000000000000000000" pitchFamily="2" charset="0"/>
              </a:rPr>
              <a:t>Easily share the media</a:t>
            </a:r>
            <a:endParaRPr lang="en-US" sz="1200">
              <a:latin typeface="Roboto" panose="02000000000000000000" pitchFamily="2" charset="0"/>
              <a:ea typeface="Roboto" panose="02000000000000000000" pitchFamily="2" charset="0"/>
              <a:cs typeface="Arial"/>
            </a:endParaRPr>
          </a:p>
          <a:p>
            <a:pPr fontAlgn="base"/>
            <a:endParaRPr lang="en-US" sz="1800" b="0" i="0">
              <a:solidFill>
                <a:srgbClr val="000000"/>
              </a:solidFill>
              <a:effectLst/>
              <a:latin typeface="Roboto" panose="02000000000000000000" pitchFamily="2" charset="0"/>
              <a:ea typeface="Roboto" panose="02000000000000000000" pitchFamily="2" charset="0"/>
            </a:endParaRPr>
          </a:p>
          <a:p>
            <a:pPr marL="0" indent="0" algn="l" rtl="0" fontAlgn="base">
              <a:buNone/>
            </a:pPr>
            <a:endParaRPr lang="en-US" sz="1800" b="0" i="0">
              <a:solidFill>
                <a:srgbClr val="000000"/>
              </a:solidFill>
              <a:effectLst/>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p:txBody>
      </p:sp>
      <p:sp>
        <p:nvSpPr>
          <p:cNvPr id="3" name="Title 2">
            <a:extLst>
              <a:ext uri="{FF2B5EF4-FFF2-40B4-BE49-F238E27FC236}">
                <a16:creationId xmlns:a16="http://schemas.microsoft.com/office/drawing/2014/main" id="{E2682296-94E6-AE38-2B3F-33D48A81B457}"/>
              </a:ext>
            </a:extLst>
          </p:cNvPr>
          <p:cNvSpPr>
            <a:spLocks noGrp="1"/>
          </p:cNvSpPr>
          <p:nvPr>
            <p:ph type="title"/>
          </p:nvPr>
        </p:nvSpPr>
        <p:spPr>
          <a:xfrm>
            <a:off x="485589" y="194011"/>
            <a:ext cx="10515600" cy="984173"/>
          </a:xfrm>
        </p:spPr>
        <p:txBody>
          <a:bodyPr/>
          <a:lstStyle/>
          <a:p>
            <a:r>
              <a:rPr lang="en-US">
                <a:solidFill>
                  <a:schemeClr val="accent2"/>
                </a:solidFill>
                <a:latin typeface="Roboto" panose="02000000000000000000" pitchFamily="2" charset="0"/>
                <a:ea typeface="Roboto" panose="02000000000000000000" pitchFamily="2" charset="0"/>
              </a:rPr>
              <a:t>Before &amp; After’s</a:t>
            </a:r>
          </a:p>
        </p:txBody>
      </p:sp>
      <p:sp>
        <p:nvSpPr>
          <p:cNvPr id="4" name="Footer Placeholder 3">
            <a:extLst>
              <a:ext uri="{FF2B5EF4-FFF2-40B4-BE49-F238E27FC236}">
                <a16:creationId xmlns:a16="http://schemas.microsoft.com/office/drawing/2014/main" id="{59DDFD02-FA6B-58AF-A4D8-23E455B9FCB1}"/>
              </a:ext>
            </a:extLst>
          </p:cNvPr>
          <p:cNvSpPr>
            <a:spLocks noGrp="1"/>
          </p:cNvSpPr>
          <p:nvPr>
            <p:ph type="ftr" sz="quarter" idx="10"/>
          </p:nvPr>
        </p:nvSpPr>
        <p:spPr/>
        <p:txBody>
          <a:bodyPr/>
          <a:lstStyle/>
          <a:p>
            <a:r>
              <a:rPr lang="en-US"/>
              <a:t>Randy Torban | @Symplast_EHR</a:t>
            </a:r>
          </a:p>
        </p:txBody>
      </p:sp>
      <p:pic>
        <p:nvPicPr>
          <p:cNvPr id="11" name="Online Media 6">
            <a:hlinkClick r:id="" action="ppaction://media"/>
            <a:extLst>
              <a:ext uri="{FF2B5EF4-FFF2-40B4-BE49-F238E27FC236}">
                <a16:creationId xmlns:a16="http://schemas.microsoft.com/office/drawing/2014/main" id="{3BF583B7-C9F6-6676-1F69-A85269EF0ED2}"/>
              </a:ext>
            </a:extLst>
          </p:cNvPr>
          <p:cNvPicPr>
            <a:picLocks noRot="1" noChangeAspect="1"/>
          </p:cNvPicPr>
          <p:nvPr>
            <a:videoFile r:link="rId1"/>
          </p:nvPr>
        </p:nvPicPr>
        <p:blipFill>
          <a:blip r:embed="rId3"/>
          <a:srcRect/>
          <a:stretch/>
        </p:blipFill>
        <p:spPr>
          <a:xfrm>
            <a:off x="5743389" y="1005318"/>
            <a:ext cx="5610411" cy="4180459"/>
          </a:xfrm>
          <a:prstGeom prst="rect">
            <a:avLst/>
          </a:prstGeom>
        </p:spPr>
      </p:pic>
      <p:pic>
        <p:nvPicPr>
          <p:cNvPr id="12" name="Picture 4" descr="A picture containing monitor, black&#10;&#10;Description automatically generated">
            <a:extLst>
              <a:ext uri="{FF2B5EF4-FFF2-40B4-BE49-F238E27FC236}">
                <a16:creationId xmlns:a16="http://schemas.microsoft.com/office/drawing/2014/main" id="{2D8ED443-21DB-DE12-3925-FD583CD772C2}"/>
              </a:ext>
            </a:extLst>
          </p:cNvPr>
          <p:cNvPicPr>
            <a:picLocks noChangeAspect="1"/>
          </p:cNvPicPr>
          <p:nvPr/>
        </p:nvPicPr>
        <p:blipFill>
          <a:blip r:embed="rId4"/>
          <a:stretch>
            <a:fillRect/>
          </a:stretch>
        </p:blipFill>
        <p:spPr>
          <a:xfrm>
            <a:off x="4443985" y="-414528"/>
            <a:ext cx="8418920" cy="6704063"/>
          </a:xfrm>
          <a:prstGeom prst="rect">
            <a:avLst/>
          </a:prstGeom>
        </p:spPr>
      </p:pic>
    </p:spTree>
    <p:extLst>
      <p:ext uri="{BB962C8B-B14F-4D97-AF65-F5344CB8AC3E}">
        <p14:creationId xmlns:p14="http://schemas.microsoft.com/office/powerpoint/2010/main" val="35855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D8D13-420E-72D6-52EA-5FA4281B31AE}"/>
              </a:ext>
            </a:extLst>
          </p:cNvPr>
          <p:cNvSpPr>
            <a:spLocks noGrp="1"/>
          </p:cNvSpPr>
          <p:nvPr>
            <p:ph idx="1"/>
          </p:nvPr>
        </p:nvSpPr>
        <p:spPr>
          <a:xfrm>
            <a:off x="518160" y="1260078"/>
            <a:ext cx="7586636" cy="4033954"/>
          </a:xfrm>
        </p:spPr>
        <p:txBody>
          <a:bodyPr vert="horz" lIns="91440" tIns="45720" rIns="91440" bIns="45720" rtlCol="0" anchor="t">
            <a:normAutofit/>
          </a:bodyPr>
          <a:lstStyle/>
          <a:p>
            <a:pPr marL="0" indent="0">
              <a:buNone/>
            </a:pPr>
            <a:r>
              <a:rPr lang="en-US" sz="2200">
                <a:solidFill>
                  <a:srgbClr val="000000"/>
                </a:solidFill>
                <a:latin typeface="Roboto"/>
                <a:ea typeface="Roboto"/>
              </a:rPr>
              <a:t>How regularly are you recording </a:t>
            </a:r>
            <a:r>
              <a:rPr lang="en-US" sz="2200" i="0">
                <a:solidFill>
                  <a:srgbClr val="000000"/>
                </a:solidFill>
                <a:effectLst/>
                <a:latin typeface="Roboto"/>
                <a:ea typeface="Roboto"/>
              </a:rPr>
              <a:t>media </a:t>
            </a:r>
            <a:r>
              <a:rPr lang="en-US" sz="2200">
                <a:solidFill>
                  <a:srgbClr val="000000"/>
                </a:solidFill>
                <a:latin typeface="Roboto"/>
                <a:ea typeface="Roboto"/>
              </a:rPr>
              <a:t>and using it to promote your services?</a:t>
            </a:r>
          </a:p>
          <a:p>
            <a:pPr marL="0" indent="0">
              <a:buNone/>
            </a:pPr>
            <a:endParaRPr lang="en-US" sz="2200">
              <a:solidFill>
                <a:srgbClr val="000000"/>
              </a:solidFill>
              <a:latin typeface="Roboto" panose="02000000000000000000" pitchFamily="2" charset="0"/>
              <a:ea typeface="Roboto" panose="02000000000000000000" pitchFamily="2" charset="0"/>
            </a:endParaRPr>
          </a:p>
          <a:p>
            <a:pPr marL="285750" indent="-285750">
              <a:lnSpc>
                <a:spcPct val="100000"/>
              </a:lnSpc>
              <a:spcBef>
                <a:spcPts val="200"/>
              </a:spcBef>
              <a:spcAft>
                <a:spcPts val="500"/>
              </a:spcAft>
            </a:pPr>
            <a:r>
              <a:rPr lang="en-US" sz="2200">
                <a:latin typeface="Roboto"/>
                <a:ea typeface="Roboto"/>
              </a:rPr>
              <a:t>49% of patients cite social media having a direct influence on their consideration or decision to have a cosmetic procedure</a:t>
            </a:r>
            <a:br>
              <a:rPr lang="en-US" sz="2200">
                <a:latin typeface="Roboto"/>
                <a:ea typeface="Roboto"/>
              </a:rPr>
            </a:br>
            <a:r>
              <a:rPr lang="en-US" sz="800">
                <a:latin typeface="Roboto"/>
                <a:ea typeface="Roboto"/>
              </a:rPr>
              <a:t> </a:t>
            </a:r>
            <a:endParaRPr lang="en-US" sz="2200">
              <a:latin typeface="Roboto"/>
              <a:ea typeface="Roboto"/>
            </a:endParaRPr>
          </a:p>
          <a:p>
            <a:pPr marL="285750" indent="-285750">
              <a:lnSpc>
                <a:spcPct val="100000"/>
              </a:lnSpc>
              <a:spcBef>
                <a:spcPts val="200"/>
              </a:spcBef>
              <a:spcAft>
                <a:spcPts val="500"/>
              </a:spcAft>
            </a:pPr>
            <a:r>
              <a:rPr lang="en-US" sz="2200">
                <a:latin typeface="Roboto"/>
                <a:ea typeface="Roboto"/>
              </a:rPr>
              <a:t>81% of patients want to see media that resembles them</a:t>
            </a:r>
            <a:br>
              <a:rPr lang="en-US" sz="2200">
                <a:latin typeface="Roboto"/>
                <a:ea typeface="Roboto"/>
              </a:rPr>
            </a:br>
            <a:r>
              <a:rPr lang="en-US" sz="800">
                <a:latin typeface="Roboto"/>
                <a:ea typeface="Roboto"/>
              </a:rPr>
              <a:t> </a:t>
            </a:r>
            <a:endParaRPr lang="en-US" sz="2200">
              <a:latin typeface="Roboto"/>
              <a:ea typeface="Roboto"/>
            </a:endParaRPr>
          </a:p>
          <a:p>
            <a:pPr marL="285750" indent="-285750">
              <a:lnSpc>
                <a:spcPct val="100000"/>
              </a:lnSpc>
              <a:spcBef>
                <a:spcPts val="200"/>
              </a:spcBef>
              <a:spcAft>
                <a:spcPts val="500"/>
              </a:spcAft>
              <a:buFont typeface="Arial" panose="020B0604020202020204" pitchFamily="34" charset="0"/>
              <a:buChar char="•"/>
            </a:pPr>
            <a:r>
              <a:rPr lang="en-US" sz="2200">
                <a:latin typeface="Roboto"/>
                <a:ea typeface="Roboto"/>
              </a:rPr>
              <a:t>It’ vital to be able to catalog and organize media by age/ demographic for quick recall showing your patients results that can reflect their outcome</a:t>
            </a:r>
            <a:endParaRPr lang="en-US">
              <a:solidFill>
                <a:srgbClr val="000000"/>
              </a:solidFill>
              <a:latin typeface="Roboto"/>
              <a:ea typeface="Roboto"/>
            </a:endParaRPr>
          </a:p>
          <a:p>
            <a:endParaRPr lang="en-US" sz="2800" i="0">
              <a:solidFill>
                <a:srgbClr val="000000"/>
              </a:solidFill>
              <a:effectLst/>
              <a:latin typeface="Roboto" panose="02000000000000000000" pitchFamily="2" charset="0"/>
              <a:ea typeface="Roboto" panose="02000000000000000000" pitchFamily="2" charset="0"/>
            </a:endParaRPr>
          </a:p>
          <a:p>
            <a:pPr marL="0" indent="0">
              <a:buNone/>
            </a:pPr>
            <a:endParaRPr lang="en-US">
              <a:latin typeface="Roboto" panose="02000000000000000000" pitchFamily="2" charset="0"/>
              <a:ea typeface="Roboto" panose="02000000000000000000" pitchFamily="2" charset="0"/>
            </a:endParaRPr>
          </a:p>
          <a:p>
            <a:pPr marL="0" indent="0">
              <a:buNone/>
            </a:pPr>
            <a:endParaRPr lang="en-US">
              <a:latin typeface="Roboto" panose="02000000000000000000" pitchFamily="2" charset="0"/>
              <a:ea typeface="Roboto" panose="02000000000000000000" pitchFamily="2" charset="0"/>
            </a:endParaRPr>
          </a:p>
        </p:txBody>
      </p:sp>
      <p:sp>
        <p:nvSpPr>
          <p:cNvPr id="3" name="Title 2">
            <a:extLst>
              <a:ext uri="{FF2B5EF4-FFF2-40B4-BE49-F238E27FC236}">
                <a16:creationId xmlns:a16="http://schemas.microsoft.com/office/drawing/2014/main" id="{BB578978-C81B-AE7A-3847-DFB9B9CEF1EF}"/>
              </a:ext>
            </a:extLst>
          </p:cNvPr>
          <p:cNvSpPr>
            <a:spLocks noGrp="1"/>
          </p:cNvSpPr>
          <p:nvPr>
            <p:ph type="title"/>
          </p:nvPr>
        </p:nvSpPr>
        <p:spPr>
          <a:xfrm>
            <a:off x="518160" y="275905"/>
            <a:ext cx="10515600" cy="984173"/>
          </a:xfrm>
        </p:spPr>
        <p:txBody>
          <a:bodyPr>
            <a:normAutofit/>
          </a:bodyPr>
          <a:lstStyle/>
          <a:p>
            <a:pPr algn="ctr"/>
            <a:r>
              <a:rPr lang="en-US">
                <a:solidFill>
                  <a:schemeClr val="accent2"/>
                </a:solidFill>
                <a:latin typeface="Roboto" panose="02000000000000000000" pitchFamily="2" charset="0"/>
                <a:ea typeface="Roboto" panose="02000000000000000000" pitchFamily="2" charset="0"/>
              </a:rPr>
              <a:t>Leveraging Media to Improve Conversion</a:t>
            </a:r>
          </a:p>
        </p:txBody>
      </p:sp>
      <p:sp>
        <p:nvSpPr>
          <p:cNvPr id="4" name="Footer Placeholder 3">
            <a:extLst>
              <a:ext uri="{FF2B5EF4-FFF2-40B4-BE49-F238E27FC236}">
                <a16:creationId xmlns:a16="http://schemas.microsoft.com/office/drawing/2014/main" id="{21A1500A-3083-E836-D47A-CF99F7FA1DE1}"/>
              </a:ext>
            </a:extLst>
          </p:cNvPr>
          <p:cNvSpPr>
            <a:spLocks noGrp="1"/>
          </p:cNvSpPr>
          <p:nvPr>
            <p:ph type="ftr" sz="quarter" idx="10"/>
          </p:nvPr>
        </p:nvSpPr>
        <p:spPr/>
        <p:txBody>
          <a:bodyPr/>
          <a:lstStyle/>
          <a:p>
            <a:r>
              <a:rPr lang="en-US"/>
              <a:t>Randy Torban | @Symplast_EHR</a:t>
            </a:r>
          </a:p>
        </p:txBody>
      </p:sp>
      <p:pic>
        <p:nvPicPr>
          <p:cNvPr id="9" name="Picture 8" descr="Graphical user interface, application&#10;&#10;Description automatically generated">
            <a:extLst>
              <a:ext uri="{FF2B5EF4-FFF2-40B4-BE49-F238E27FC236}">
                <a16:creationId xmlns:a16="http://schemas.microsoft.com/office/drawing/2014/main" id="{A02A67C2-3C86-0E8E-6F62-547AE129C0B6}"/>
              </a:ext>
            </a:extLst>
          </p:cNvPr>
          <p:cNvPicPr>
            <a:picLocks noChangeAspect="1"/>
          </p:cNvPicPr>
          <p:nvPr/>
        </p:nvPicPr>
        <p:blipFill>
          <a:blip r:embed="rId2"/>
          <a:stretch>
            <a:fillRect/>
          </a:stretch>
        </p:blipFill>
        <p:spPr>
          <a:xfrm>
            <a:off x="8858037" y="1486851"/>
            <a:ext cx="1775549" cy="3842734"/>
          </a:xfrm>
          <a:prstGeom prst="rect">
            <a:avLst/>
          </a:prstGeom>
        </p:spPr>
      </p:pic>
      <p:pic>
        <p:nvPicPr>
          <p:cNvPr id="10" name="Picture 4">
            <a:extLst>
              <a:ext uri="{FF2B5EF4-FFF2-40B4-BE49-F238E27FC236}">
                <a16:creationId xmlns:a16="http://schemas.microsoft.com/office/drawing/2014/main" id="{D4C62856-75E1-5D0B-4BFF-957206A67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675" y="1059725"/>
            <a:ext cx="2388203" cy="445332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E6A73771-97D1-C9C2-7FC2-19B8C1B30241}"/>
              </a:ext>
            </a:extLst>
          </p:cNvPr>
          <p:cNvCxnSpPr>
            <a:cxnSpLocks/>
          </p:cNvCxnSpPr>
          <p:nvPr/>
        </p:nvCxnSpPr>
        <p:spPr>
          <a:xfrm>
            <a:off x="679808" y="1132863"/>
            <a:ext cx="1089086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7581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B55A690-0ACD-5D2F-D5DA-888D1F7BE607}"/>
              </a:ext>
            </a:extLst>
          </p:cNvPr>
          <p:cNvCxnSpPr>
            <a:cxnSpLocks/>
          </p:cNvCxnSpPr>
          <p:nvPr/>
        </p:nvCxnSpPr>
        <p:spPr>
          <a:xfrm>
            <a:off x="650565" y="965808"/>
            <a:ext cx="10890869" cy="0"/>
          </a:xfrm>
          <a:prstGeom prst="line">
            <a:avLst/>
          </a:prstGeom>
          <a:ln w="57150"/>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9D26588E-6681-212B-A4D0-EAD8C2551951}"/>
              </a:ext>
            </a:extLst>
          </p:cNvPr>
          <p:cNvSpPr>
            <a:spLocks noGrp="1"/>
          </p:cNvSpPr>
          <p:nvPr>
            <p:ph type="title"/>
          </p:nvPr>
        </p:nvSpPr>
        <p:spPr>
          <a:xfrm>
            <a:off x="429827" y="136563"/>
            <a:ext cx="10515600" cy="984173"/>
          </a:xfrm>
        </p:spPr>
        <p:txBody>
          <a:bodyPr/>
          <a:lstStyle/>
          <a:p>
            <a:pPr algn="ctr"/>
            <a:r>
              <a:rPr lang="en-US">
                <a:solidFill>
                  <a:schemeClr val="accent2"/>
                </a:solidFill>
                <a:latin typeface="Roboto" panose="02000000000000000000" pitchFamily="2" charset="0"/>
                <a:ea typeface="Roboto" panose="02000000000000000000" pitchFamily="2" charset="0"/>
              </a:rPr>
              <a:t>Compliant Documentation</a:t>
            </a:r>
          </a:p>
        </p:txBody>
      </p:sp>
      <p:sp>
        <p:nvSpPr>
          <p:cNvPr id="4" name="Footer Placeholder 3">
            <a:extLst>
              <a:ext uri="{FF2B5EF4-FFF2-40B4-BE49-F238E27FC236}">
                <a16:creationId xmlns:a16="http://schemas.microsoft.com/office/drawing/2014/main" id="{2F51EB73-D569-0653-BAA3-E13C312455E9}"/>
              </a:ext>
            </a:extLst>
          </p:cNvPr>
          <p:cNvSpPr>
            <a:spLocks noGrp="1"/>
          </p:cNvSpPr>
          <p:nvPr>
            <p:ph type="ftr" sz="quarter" idx="10"/>
          </p:nvPr>
        </p:nvSpPr>
        <p:spPr/>
        <p:txBody>
          <a:bodyPr/>
          <a:lstStyle/>
          <a:p>
            <a:r>
              <a:rPr lang="en-US"/>
              <a:t>Randy Torban | @Symplast_EHR</a:t>
            </a:r>
          </a:p>
        </p:txBody>
      </p:sp>
      <p:pic>
        <p:nvPicPr>
          <p:cNvPr id="4100" name="Picture 4">
            <a:extLst>
              <a:ext uri="{FF2B5EF4-FFF2-40B4-BE49-F238E27FC236}">
                <a16:creationId xmlns:a16="http://schemas.microsoft.com/office/drawing/2014/main" id="{906EBA88-3CE7-F80E-5A68-0C019BB23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828" y="1401000"/>
            <a:ext cx="5068759" cy="382190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7D3A04A0-F67B-C63B-6F59-3331E51C28D8}"/>
              </a:ext>
            </a:extLst>
          </p:cNvPr>
          <p:cNvSpPr txBox="1">
            <a:spLocks/>
          </p:cNvSpPr>
          <p:nvPr/>
        </p:nvSpPr>
        <p:spPr>
          <a:xfrm>
            <a:off x="309328" y="1287279"/>
            <a:ext cx="5891261" cy="4490013"/>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2900" b="1">
                <a:latin typeface="Roboto"/>
                <a:ea typeface="Roboto"/>
                <a:cs typeface="+mn-lt"/>
              </a:rPr>
              <a:t>Proper documentation &amp; review clinical details: </a:t>
            </a:r>
          </a:p>
          <a:p>
            <a:pPr marL="0" indent="0">
              <a:lnSpc>
                <a:spcPct val="100000"/>
              </a:lnSpc>
              <a:spcBef>
                <a:spcPts val="500"/>
              </a:spcBef>
              <a:buFont typeface="Arial" panose="020B0604020202020204" pitchFamily="34" charset="0"/>
              <a:buNone/>
            </a:pPr>
            <a:endParaRPr lang="en-US" sz="2400" b="1">
              <a:latin typeface="Roboto" panose="02000000000000000000" pitchFamily="2" charset="0"/>
              <a:ea typeface="Roboto" panose="02000000000000000000" pitchFamily="2" charset="0"/>
              <a:cs typeface="+mn-lt"/>
            </a:endParaRPr>
          </a:p>
          <a:p>
            <a:pPr marL="285750" indent="-285750">
              <a:lnSpc>
                <a:spcPct val="100000"/>
              </a:lnSpc>
              <a:spcBef>
                <a:spcPts val="500"/>
              </a:spcBef>
              <a:buFont typeface="Wingdings,Sans-Serif" panose="020B0604020202020204" pitchFamily="34" charset="0"/>
              <a:buChar char="ü"/>
            </a:pPr>
            <a:r>
              <a:rPr lang="en-US" sz="2900">
                <a:latin typeface="Roboto"/>
                <a:ea typeface="Lato"/>
                <a:cs typeface="Lato"/>
              </a:rPr>
              <a:t>Confirm the medical director's "sign-off" and approval of a mid-level's chart and/or order</a:t>
            </a:r>
            <a:br>
              <a:rPr lang="en-US" sz="2900">
                <a:latin typeface="Roboto"/>
                <a:ea typeface="Lato"/>
                <a:cs typeface="Lato"/>
              </a:rPr>
            </a:br>
            <a:r>
              <a:rPr lang="en-US" sz="800">
                <a:latin typeface="Lato"/>
                <a:ea typeface="Lato"/>
                <a:cs typeface="Lato"/>
              </a:rPr>
              <a:t> </a:t>
            </a:r>
            <a:endParaRPr lang="en-US" sz="2400">
              <a:latin typeface="Lato"/>
              <a:ea typeface="Lato"/>
              <a:cs typeface="Lato"/>
            </a:endParaRPr>
          </a:p>
          <a:p>
            <a:pPr marL="285750" indent="-285750">
              <a:lnSpc>
                <a:spcPct val="100000"/>
              </a:lnSpc>
              <a:spcBef>
                <a:spcPts val="500"/>
              </a:spcBef>
              <a:buFont typeface="Wingdings" panose="020B0604020202020204" pitchFamily="34" charset="0"/>
              <a:buChar char="ü"/>
            </a:pPr>
            <a:r>
              <a:rPr lang="en-US" sz="2900">
                <a:latin typeface="Roboto"/>
                <a:ea typeface="Roboto"/>
                <a:cs typeface="Arial"/>
              </a:rPr>
              <a:t>Review of past encounter notes along with health history</a:t>
            </a:r>
            <a:br>
              <a:rPr lang="en-US" sz="2600">
                <a:latin typeface="Roboto"/>
                <a:ea typeface="Roboto"/>
                <a:cs typeface="Arial"/>
              </a:rPr>
            </a:br>
            <a:r>
              <a:rPr lang="en-US" sz="800">
                <a:latin typeface="Roboto"/>
                <a:ea typeface="Roboto"/>
                <a:cs typeface="Arial"/>
              </a:rPr>
              <a:t> </a:t>
            </a:r>
            <a:endParaRPr lang="en-US"/>
          </a:p>
          <a:p>
            <a:pPr marL="285750" indent="-285750">
              <a:lnSpc>
                <a:spcPct val="100000"/>
              </a:lnSpc>
              <a:spcBef>
                <a:spcPts val="500"/>
              </a:spcBef>
              <a:buFont typeface="Wingdings" panose="020B0604020202020204" pitchFamily="34" charset="0"/>
              <a:buChar char="ü"/>
            </a:pPr>
            <a:r>
              <a:rPr lang="en-US" sz="2900">
                <a:latin typeface="Roboto"/>
                <a:ea typeface="Roboto"/>
                <a:cs typeface="Arial"/>
              </a:rPr>
              <a:t>Quickly and accurately document treatments through typing, voice dictation, audio notes and templates</a:t>
            </a:r>
            <a:br>
              <a:rPr lang="en-US" sz="2900">
                <a:latin typeface="Roboto"/>
                <a:ea typeface="Roboto"/>
                <a:cs typeface="Arial"/>
              </a:rPr>
            </a:br>
            <a:r>
              <a:rPr lang="en-US" sz="800">
                <a:latin typeface="Roboto"/>
                <a:ea typeface="Roboto"/>
                <a:cs typeface="Arial"/>
              </a:rPr>
              <a:t> </a:t>
            </a:r>
            <a:endParaRPr lang="en-US" sz="2400">
              <a:latin typeface="Roboto"/>
              <a:ea typeface="Roboto"/>
              <a:cs typeface="Arial"/>
            </a:endParaRPr>
          </a:p>
          <a:p>
            <a:pPr marL="285750" indent="-285750">
              <a:lnSpc>
                <a:spcPct val="100000"/>
              </a:lnSpc>
              <a:spcBef>
                <a:spcPts val="500"/>
              </a:spcBef>
              <a:buFont typeface="Wingdings" panose="020B0604020202020204" pitchFamily="34" charset="0"/>
              <a:buChar char="ü"/>
            </a:pPr>
            <a:r>
              <a:rPr lang="en-US" sz="2900">
                <a:latin typeface="Roboto"/>
                <a:ea typeface="Roboto"/>
                <a:cs typeface="Arial"/>
              </a:rPr>
              <a:t>Combine clinical text with media</a:t>
            </a:r>
            <a:br>
              <a:rPr lang="en-US" sz="2900">
                <a:latin typeface="Roboto"/>
                <a:ea typeface="Roboto"/>
                <a:cs typeface="Arial"/>
              </a:rPr>
            </a:br>
            <a:r>
              <a:rPr lang="en-US" sz="800">
                <a:latin typeface="Roboto"/>
                <a:ea typeface="Roboto"/>
                <a:cs typeface="Arial"/>
              </a:rPr>
              <a:t> </a:t>
            </a:r>
            <a:endParaRPr lang="en-US" sz="2400">
              <a:latin typeface="Roboto"/>
              <a:ea typeface="Roboto"/>
              <a:cs typeface="Arial"/>
            </a:endParaRPr>
          </a:p>
          <a:p>
            <a:pPr marL="285750" indent="-285750">
              <a:lnSpc>
                <a:spcPct val="100000"/>
              </a:lnSpc>
              <a:spcBef>
                <a:spcPts val="500"/>
              </a:spcBef>
              <a:buFont typeface="Wingdings" panose="020B0604020202020204" pitchFamily="34" charset="0"/>
              <a:buChar char="ü"/>
            </a:pPr>
            <a:r>
              <a:rPr lang="en-US" sz="2900">
                <a:latin typeface="Roboto"/>
                <a:ea typeface="Roboto"/>
                <a:cs typeface="Arial"/>
              </a:rPr>
              <a:t>Share documentation (upon request)</a:t>
            </a:r>
            <a:br>
              <a:rPr lang="en-US" sz="2900">
                <a:latin typeface="Roboto"/>
                <a:ea typeface="Roboto"/>
                <a:cs typeface="Arial"/>
              </a:rPr>
            </a:br>
            <a:r>
              <a:rPr lang="en-US" sz="800">
                <a:latin typeface="Roboto"/>
                <a:ea typeface="Roboto"/>
                <a:cs typeface="Arial"/>
              </a:rPr>
              <a:t> </a:t>
            </a:r>
            <a:endParaRPr lang="en-US" sz="2400">
              <a:latin typeface="Roboto"/>
              <a:ea typeface="Roboto"/>
              <a:cs typeface="Arial"/>
            </a:endParaRPr>
          </a:p>
          <a:p>
            <a:pPr marL="285750" indent="-285750">
              <a:lnSpc>
                <a:spcPct val="100000"/>
              </a:lnSpc>
              <a:spcBef>
                <a:spcPts val="500"/>
              </a:spcBef>
              <a:buFont typeface="Wingdings" panose="020B0604020202020204" pitchFamily="34" charset="0"/>
              <a:buChar char="ü"/>
            </a:pPr>
            <a:r>
              <a:rPr lang="en-US" sz="2900">
                <a:latin typeface="Roboto"/>
                <a:ea typeface="Roboto"/>
                <a:cs typeface="Arial"/>
              </a:rPr>
              <a:t>Prescribing medications </a:t>
            </a:r>
            <a:br>
              <a:rPr lang="en-US" sz="2900">
                <a:latin typeface="Roboto"/>
                <a:ea typeface="Roboto"/>
                <a:cs typeface="Arial"/>
              </a:rPr>
            </a:br>
            <a:r>
              <a:rPr lang="en-US" sz="800">
                <a:latin typeface="Roboto"/>
                <a:ea typeface="Roboto"/>
                <a:cs typeface="Arial"/>
              </a:rPr>
              <a:t> </a:t>
            </a:r>
            <a:endParaRPr lang="en-US" sz="2400">
              <a:latin typeface="Roboto"/>
              <a:ea typeface="Roboto"/>
              <a:cs typeface="Arial"/>
            </a:endParaRPr>
          </a:p>
          <a:p>
            <a:pPr marL="285750" indent="-285750">
              <a:lnSpc>
                <a:spcPct val="100000"/>
              </a:lnSpc>
              <a:spcBef>
                <a:spcPts val="500"/>
              </a:spcBef>
              <a:buFont typeface="Wingdings" panose="020B0604020202020204" pitchFamily="34" charset="0"/>
              <a:buChar char="ü"/>
            </a:pPr>
            <a:r>
              <a:rPr lang="en-US" sz="2900">
                <a:latin typeface="Roboto"/>
                <a:ea typeface="Roboto"/>
              </a:rPr>
              <a:t>Create and submit e-prescriptions</a:t>
            </a:r>
          </a:p>
          <a:p>
            <a:pPr marL="0" indent="0">
              <a:buFont typeface="Arial" panose="020B0604020202020204" pitchFamily="34" charset="0"/>
              <a:buNone/>
            </a:pPr>
            <a:br>
              <a:rPr lang="en-US">
                <a:latin typeface="Roboto" panose="02000000000000000000" pitchFamily="2" charset="0"/>
                <a:ea typeface="Roboto" panose="02000000000000000000" pitchFamily="2" charset="0"/>
              </a:rPr>
            </a:br>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p:txBody>
      </p:sp>
      <p:pic>
        <p:nvPicPr>
          <p:cNvPr id="6" name="Picture 6" descr="A picture containing text, monitor, black, lit&#10;&#10;Description automatically generated">
            <a:extLst>
              <a:ext uri="{FF2B5EF4-FFF2-40B4-BE49-F238E27FC236}">
                <a16:creationId xmlns:a16="http://schemas.microsoft.com/office/drawing/2014/main" id="{F44FEF39-3CC6-62C3-F9B2-690F29210124}"/>
              </a:ext>
            </a:extLst>
          </p:cNvPr>
          <p:cNvPicPr>
            <a:picLocks noChangeAspect="1"/>
          </p:cNvPicPr>
          <p:nvPr/>
        </p:nvPicPr>
        <p:blipFill>
          <a:blip r:embed="rId3"/>
          <a:stretch>
            <a:fillRect/>
          </a:stretch>
        </p:blipFill>
        <p:spPr>
          <a:xfrm>
            <a:off x="5179621" y="109743"/>
            <a:ext cx="7651666" cy="6212982"/>
          </a:xfrm>
          <a:prstGeom prst="rect">
            <a:avLst/>
          </a:prstGeom>
        </p:spPr>
      </p:pic>
    </p:spTree>
    <p:extLst>
      <p:ext uri="{BB962C8B-B14F-4D97-AF65-F5344CB8AC3E}">
        <p14:creationId xmlns:p14="http://schemas.microsoft.com/office/powerpoint/2010/main" val="3120974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6BDED-BF37-27C5-E252-D23BECC98E9B}"/>
              </a:ext>
            </a:extLst>
          </p:cNvPr>
          <p:cNvSpPr>
            <a:spLocks noGrp="1"/>
          </p:cNvSpPr>
          <p:nvPr>
            <p:ph type="title"/>
          </p:nvPr>
        </p:nvSpPr>
        <p:spPr>
          <a:xfrm>
            <a:off x="418672" y="71677"/>
            <a:ext cx="11508768" cy="984173"/>
          </a:xfrm>
        </p:spPr>
        <p:txBody>
          <a:bodyPr>
            <a:normAutofit fontScale="90000"/>
          </a:bodyPr>
          <a:lstStyle/>
          <a:p>
            <a:pPr algn="ctr"/>
            <a:r>
              <a:rPr lang="en-US">
                <a:solidFill>
                  <a:schemeClr val="accent2"/>
                </a:solidFill>
                <a:latin typeface="Roboto"/>
                <a:ea typeface="Roboto"/>
                <a:cs typeface="Calibri"/>
              </a:rPr>
              <a:t>Encounter Notes – The Presentation Continues</a:t>
            </a:r>
            <a:endParaRPr lang="en-US">
              <a:solidFill>
                <a:schemeClr val="accent2"/>
              </a:solidFill>
              <a:latin typeface="Roboto" panose="02000000000000000000" pitchFamily="2" charset="0"/>
              <a:ea typeface="Roboto" panose="02000000000000000000" pitchFamily="2" charset="0"/>
              <a:cs typeface="Calibri" panose="020F0502020204030204" pitchFamily="34" charset="0"/>
            </a:endParaRPr>
          </a:p>
        </p:txBody>
      </p:sp>
      <p:sp>
        <p:nvSpPr>
          <p:cNvPr id="4" name="Footer Placeholder 3">
            <a:extLst>
              <a:ext uri="{FF2B5EF4-FFF2-40B4-BE49-F238E27FC236}">
                <a16:creationId xmlns:a16="http://schemas.microsoft.com/office/drawing/2014/main" id="{B45AA951-B74E-3084-3CA5-23B4DF9FE4E6}"/>
              </a:ext>
            </a:extLst>
          </p:cNvPr>
          <p:cNvSpPr>
            <a:spLocks noGrp="1"/>
          </p:cNvSpPr>
          <p:nvPr>
            <p:ph type="ftr" sz="quarter" idx="10"/>
          </p:nvPr>
        </p:nvSpPr>
        <p:spPr/>
        <p:txBody>
          <a:bodyPr/>
          <a:lstStyle/>
          <a:p>
            <a:r>
              <a:rPr lang="en-US"/>
              <a:t>Randy Torban | @Symplast_EHR</a:t>
            </a:r>
          </a:p>
        </p:txBody>
      </p:sp>
      <p:pic>
        <p:nvPicPr>
          <p:cNvPr id="6" name="Video 5" descr="Video 5">
            <a:hlinkClick r:id="" action="ppaction://media"/>
            <a:extLst>
              <a:ext uri="{FF2B5EF4-FFF2-40B4-BE49-F238E27FC236}">
                <a16:creationId xmlns:a16="http://schemas.microsoft.com/office/drawing/2014/main" id="{34962272-BE68-9E74-87BB-CF7E23951D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23225" y="1155737"/>
            <a:ext cx="6306839" cy="3547597"/>
          </a:xfrm>
          <a:prstGeom prst="rect">
            <a:avLst/>
          </a:prstGeom>
        </p:spPr>
      </p:pic>
      <p:sp>
        <p:nvSpPr>
          <p:cNvPr id="7" name="Content Placeholder 6">
            <a:extLst>
              <a:ext uri="{FF2B5EF4-FFF2-40B4-BE49-F238E27FC236}">
                <a16:creationId xmlns:a16="http://schemas.microsoft.com/office/drawing/2014/main" id="{12AAB0F2-3BBD-7739-77C1-0268E565E64D}"/>
              </a:ext>
            </a:extLst>
          </p:cNvPr>
          <p:cNvSpPr>
            <a:spLocks noGrp="1"/>
          </p:cNvSpPr>
          <p:nvPr>
            <p:ph idx="1"/>
          </p:nvPr>
        </p:nvSpPr>
        <p:spPr>
          <a:xfrm>
            <a:off x="380999" y="1245778"/>
            <a:ext cx="5242225" cy="3844026"/>
          </a:xfrm>
        </p:spPr>
        <p:txBody>
          <a:bodyPr vert="horz" lIns="91440" tIns="45720" rIns="91440" bIns="45720" rtlCol="0" anchor="t">
            <a:normAutofit/>
          </a:bodyPr>
          <a:lstStyle/>
          <a:p>
            <a:pPr marL="457200" indent="-457200"/>
            <a:r>
              <a:rPr lang="en-US">
                <a:latin typeface="Roboto"/>
                <a:ea typeface="Roboto"/>
                <a:cs typeface="Calibri"/>
              </a:rPr>
              <a:t>Beyond voice dictation</a:t>
            </a:r>
          </a:p>
          <a:p>
            <a:pPr marL="457200" indent="-457200"/>
            <a:r>
              <a:rPr lang="en-US">
                <a:latin typeface="Roboto"/>
                <a:ea typeface="Roboto"/>
                <a:cs typeface="Calibri"/>
              </a:rPr>
              <a:t>Beyond drawing on media</a:t>
            </a:r>
          </a:p>
          <a:p>
            <a:pPr marL="457200" indent="-457200"/>
            <a:r>
              <a:rPr lang="en-US">
                <a:latin typeface="Roboto"/>
                <a:ea typeface="Roboto"/>
                <a:cs typeface="Calibri"/>
              </a:rPr>
              <a:t>The ability to capture documentation while staying completely engaged with your patient</a:t>
            </a:r>
            <a:br>
              <a:rPr lang="en-US">
                <a:latin typeface="Roboto"/>
                <a:ea typeface="Roboto"/>
                <a:cs typeface="Calibri"/>
              </a:rPr>
            </a:br>
            <a:br>
              <a:rPr lang="en-US">
                <a:latin typeface="Roboto"/>
                <a:ea typeface="Roboto"/>
                <a:cs typeface="Calibri"/>
              </a:rPr>
            </a:br>
            <a:r>
              <a:rPr lang="en-US" b="1" i="1">
                <a:latin typeface="Roboto"/>
                <a:ea typeface="Roboto"/>
                <a:cs typeface="Calibri"/>
              </a:rPr>
              <a:t>Without costing you time and capacity</a:t>
            </a:r>
          </a:p>
          <a:p>
            <a:endParaRPr lang="en-US">
              <a:latin typeface="Roboto" panose="02000000000000000000" pitchFamily="2" charset="0"/>
              <a:ea typeface="Roboto" panose="02000000000000000000" pitchFamily="2" charset="0"/>
              <a:cs typeface="Calibri" panose="020F0502020204030204" pitchFamily="34"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pPr marL="0" indent="0">
              <a:buNone/>
            </a:pPr>
            <a:endParaRPr lang="en-US">
              <a:latin typeface="Roboto" panose="02000000000000000000" pitchFamily="2" charset="0"/>
              <a:ea typeface="Roboto" panose="02000000000000000000" pitchFamily="2" charset="0"/>
            </a:endParaRPr>
          </a:p>
        </p:txBody>
      </p:sp>
      <p:cxnSp>
        <p:nvCxnSpPr>
          <p:cNvPr id="2" name="Straight Connector 1">
            <a:extLst>
              <a:ext uri="{FF2B5EF4-FFF2-40B4-BE49-F238E27FC236}">
                <a16:creationId xmlns:a16="http://schemas.microsoft.com/office/drawing/2014/main" id="{66DB543A-E5F0-2457-9182-B169D1D18649}"/>
              </a:ext>
            </a:extLst>
          </p:cNvPr>
          <p:cNvCxnSpPr>
            <a:cxnSpLocks/>
          </p:cNvCxnSpPr>
          <p:nvPr/>
        </p:nvCxnSpPr>
        <p:spPr>
          <a:xfrm>
            <a:off x="650565" y="965808"/>
            <a:ext cx="1089086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980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36A6E-F66A-120B-FC87-7ED1719D90A0}"/>
              </a:ext>
            </a:extLst>
          </p:cNvPr>
          <p:cNvSpPr>
            <a:spLocks noGrp="1"/>
          </p:cNvSpPr>
          <p:nvPr>
            <p:ph type="title"/>
          </p:nvPr>
        </p:nvSpPr>
        <p:spPr>
          <a:xfrm>
            <a:off x="590601" y="193322"/>
            <a:ext cx="11016495" cy="984173"/>
          </a:xfrm>
        </p:spPr>
        <p:txBody>
          <a:bodyPr>
            <a:noAutofit/>
          </a:bodyPr>
          <a:lstStyle/>
          <a:p>
            <a:pPr algn="ctr"/>
            <a:r>
              <a:rPr lang="en-US" sz="4000">
                <a:solidFill>
                  <a:schemeClr val="accent2"/>
                </a:solidFill>
                <a:latin typeface="Roboto" panose="02000000000000000000" pitchFamily="2" charset="0"/>
                <a:ea typeface="Roboto" panose="02000000000000000000" pitchFamily="2" charset="0"/>
              </a:rPr>
              <a:t>Guarantee The Next Appointment With Loyalty</a:t>
            </a:r>
            <a:endParaRPr lang="en-US" sz="4800">
              <a:solidFill>
                <a:schemeClr val="accent2"/>
              </a:solidFill>
              <a:latin typeface="Roboto" panose="02000000000000000000" pitchFamily="2" charset="0"/>
              <a:ea typeface="Roboto" panose="02000000000000000000" pitchFamily="2" charset="0"/>
            </a:endParaRPr>
          </a:p>
        </p:txBody>
      </p:sp>
      <p:sp>
        <p:nvSpPr>
          <p:cNvPr id="4" name="Footer Placeholder 3">
            <a:extLst>
              <a:ext uri="{FF2B5EF4-FFF2-40B4-BE49-F238E27FC236}">
                <a16:creationId xmlns:a16="http://schemas.microsoft.com/office/drawing/2014/main" id="{B83D8A7B-4429-FC26-4C53-97EC90944235}"/>
              </a:ext>
            </a:extLst>
          </p:cNvPr>
          <p:cNvSpPr>
            <a:spLocks noGrp="1"/>
          </p:cNvSpPr>
          <p:nvPr>
            <p:ph type="ftr" sz="quarter" idx="10"/>
          </p:nvPr>
        </p:nvSpPr>
        <p:spPr/>
        <p:txBody>
          <a:bodyPr/>
          <a:lstStyle/>
          <a:p>
            <a:r>
              <a:rPr lang="en-US"/>
              <a:t>Randy Torban | @Symplast_EHR</a:t>
            </a:r>
          </a:p>
        </p:txBody>
      </p:sp>
      <p:grpSp>
        <p:nvGrpSpPr>
          <p:cNvPr id="5" name="Group 4">
            <a:extLst>
              <a:ext uri="{FF2B5EF4-FFF2-40B4-BE49-F238E27FC236}">
                <a16:creationId xmlns:a16="http://schemas.microsoft.com/office/drawing/2014/main" id="{161AE621-1920-EE53-28DA-7BB4DFA929D3}"/>
              </a:ext>
            </a:extLst>
          </p:cNvPr>
          <p:cNvGrpSpPr/>
          <p:nvPr/>
        </p:nvGrpSpPr>
        <p:grpSpPr>
          <a:xfrm>
            <a:off x="337305" y="1245578"/>
            <a:ext cx="5644747" cy="1547236"/>
            <a:chOff x="337305" y="1443405"/>
            <a:chExt cx="5644747" cy="1248475"/>
          </a:xfrm>
        </p:grpSpPr>
        <p:sp>
          <p:nvSpPr>
            <p:cNvPr id="14" name="Rectangle 13">
              <a:extLst>
                <a:ext uri="{FF2B5EF4-FFF2-40B4-BE49-F238E27FC236}">
                  <a16:creationId xmlns:a16="http://schemas.microsoft.com/office/drawing/2014/main" id="{29CBDC38-4D40-5618-ABAD-ADDFD27211E3}"/>
                </a:ext>
              </a:extLst>
            </p:cNvPr>
            <p:cNvSpPr/>
            <p:nvPr/>
          </p:nvSpPr>
          <p:spPr>
            <a:xfrm>
              <a:off x="337305" y="1443405"/>
              <a:ext cx="5637420" cy="1248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5C8897A6-6495-3F59-8F9D-8CA968C7990C}"/>
                </a:ext>
              </a:extLst>
            </p:cNvPr>
            <p:cNvSpPr/>
            <p:nvPr/>
          </p:nvSpPr>
          <p:spPr>
            <a:xfrm>
              <a:off x="337305" y="1445657"/>
              <a:ext cx="5644747" cy="373014"/>
            </a:xfrm>
            <a:prstGeom prst="rect">
              <a:avLst/>
            </a:prstGeom>
            <a:solidFill>
              <a:schemeClr val="accent2"/>
            </a:solidFill>
            <a:ln>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2200" b="1">
                  <a:latin typeface="Roboto"/>
                  <a:ea typeface="Roboto"/>
                  <a:cs typeface="Roboto"/>
                </a:rPr>
                <a:t>Gift Cards</a:t>
              </a:r>
            </a:p>
          </p:txBody>
        </p:sp>
        <p:sp>
          <p:nvSpPr>
            <p:cNvPr id="16" name="Content Placeholder 2">
              <a:extLst>
                <a:ext uri="{FF2B5EF4-FFF2-40B4-BE49-F238E27FC236}">
                  <a16:creationId xmlns:a16="http://schemas.microsoft.com/office/drawing/2014/main" id="{616ACE7C-2F1E-4B5B-FD2A-55ECD0A0937D}"/>
                </a:ext>
              </a:extLst>
            </p:cNvPr>
            <p:cNvSpPr txBox="1">
              <a:spLocks/>
            </p:cNvSpPr>
            <p:nvPr/>
          </p:nvSpPr>
          <p:spPr>
            <a:xfrm>
              <a:off x="615474" y="1930443"/>
              <a:ext cx="5095737" cy="633285"/>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300"/>
                </a:spcBef>
                <a:buNone/>
              </a:pPr>
              <a:r>
                <a:rPr lang="en-US" sz="1700">
                  <a:latin typeface="Roboto"/>
                  <a:ea typeface="Roboto"/>
                  <a:cs typeface="Roboto"/>
                </a:rPr>
                <a:t>Turn 1 appointment into 2; save 1-and-done's; lower the barrier of entry when introducing additional products and services.</a:t>
              </a:r>
            </a:p>
          </p:txBody>
        </p:sp>
      </p:grpSp>
      <p:grpSp>
        <p:nvGrpSpPr>
          <p:cNvPr id="7" name="Group 6">
            <a:extLst>
              <a:ext uri="{FF2B5EF4-FFF2-40B4-BE49-F238E27FC236}">
                <a16:creationId xmlns:a16="http://schemas.microsoft.com/office/drawing/2014/main" id="{A589915F-B281-04F8-76B4-884A85ED35E3}"/>
              </a:ext>
            </a:extLst>
          </p:cNvPr>
          <p:cNvGrpSpPr/>
          <p:nvPr/>
        </p:nvGrpSpPr>
        <p:grpSpPr>
          <a:xfrm>
            <a:off x="337305" y="2939411"/>
            <a:ext cx="5644746" cy="2530257"/>
            <a:chOff x="337305" y="2939411"/>
            <a:chExt cx="5490882" cy="2369064"/>
          </a:xfrm>
        </p:grpSpPr>
        <p:sp>
          <p:nvSpPr>
            <p:cNvPr id="17" name="Rectangle 16">
              <a:extLst>
                <a:ext uri="{FF2B5EF4-FFF2-40B4-BE49-F238E27FC236}">
                  <a16:creationId xmlns:a16="http://schemas.microsoft.com/office/drawing/2014/main" id="{6429D578-CF35-49A0-4AD7-E257F727A8C2}"/>
                </a:ext>
              </a:extLst>
            </p:cNvPr>
            <p:cNvSpPr/>
            <p:nvPr/>
          </p:nvSpPr>
          <p:spPr>
            <a:xfrm>
              <a:off x="337305" y="2939411"/>
              <a:ext cx="5490882" cy="23690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C5FDE7B8-DB7F-AB67-F158-6484BA8B7B6E}"/>
                </a:ext>
              </a:extLst>
            </p:cNvPr>
            <p:cNvSpPr/>
            <p:nvPr/>
          </p:nvSpPr>
          <p:spPr>
            <a:xfrm>
              <a:off x="337305" y="2939411"/>
              <a:ext cx="5490882" cy="475826"/>
            </a:xfrm>
            <a:prstGeom prst="rect">
              <a:avLst/>
            </a:prstGeom>
            <a:solidFill>
              <a:schemeClr val="accent2"/>
            </a:solidFill>
            <a:ln>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2200" b="1">
                  <a:latin typeface="Roboto"/>
                  <a:ea typeface="Roboto"/>
                  <a:cs typeface="Roboto"/>
                </a:rPr>
                <a:t>Packages</a:t>
              </a:r>
              <a:endParaRPr lang="en-US" sz="2200">
                <a:latin typeface="Roboto"/>
                <a:ea typeface="Roboto"/>
                <a:cs typeface="Roboto"/>
              </a:endParaRPr>
            </a:p>
          </p:txBody>
        </p:sp>
        <p:sp>
          <p:nvSpPr>
            <p:cNvPr id="19" name="Content Placeholder 2">
              <a:extLst>
                <a:ext uri="{FF2B5EF4-FFF2-40B4-BE49-F238E27FC236}">
                  <a16:creationId xmlns:a16="http://schemas.microsoft.com/office/drawing/2014/main" id="{E125EC49-AE0B-3AF7-9658-92E8C71C87D2}"/>
                </a:ext>
              </a:extLst>
            </p:cNvPr>
            <p:cNvSpPr txBox="1">
              <a:spLocks/>
            </p:cNvSpPr>
            <p:nvPr/>
          </p:nvSpPr>
          <p:spPr>
            <a:xfrm>
              <a:off x="490055" y="3503901"/>
              <a:ext cx="5185383" cy="1469663"/>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300"/>
                </a:spcBef>
                <a:buNone/>
              </a:pPr>
              <a:r>
                <a:rPr lang="en-US" sz="1700">
                  <a:latin typeface="Roboto"/>
                  <a:ea typeface="Roboto"/>
                  <a:cs typeface="Roboto"/>
                </a:rPr>
                <a:t>Create custom treatment plans that involve multiple sessions and combine multiple services/products. Allow patients to pay through installments and/or provide a discount for paying up front. </a:t>
              </a:r>
              <a:br>
                <a:rPr lang="en-US" sz="1700">
                  <a:latin typeface="Roboto"/>
                  <a:ea typeface="Roboto"/>
                  <a:cs typeface="Roboto"/>
                </a:rPr>
              </a:br>
              <a:r>
                <a:rPr lang="en-US" sz="1700">
                  <a:latin typeface="Roboto"/>
                  <a:ea typeface="Roboto"/>
                  <a:cs typeface="Roboto"/>
                </a:rPr>
                <a:t>Provide value to your patients and create loyalty to prevents your patient from enticing Groupon offers.</a:t>
              </a:r>
              <a:endParaRPr lang="en-US" sz="1700" b="1">
                <a:latin typeface="Roboto" panose="02000000000000000000" pitchFamily="2" charset="0"/>
                <a:ea typeface="Roboto" panose="02000000000000000000" pitchFamily="2" charset="0"/>
                <a:cs typeface="Roboto" panose="02000000000000000000" pitchFamily="2" charset="0"/>
              </a:endParaRPr>
            </a:p>
          </p:txBody>
        </p:sp>
      </p:grpSp>
      <p:sp>
        <p:nvSpPr>
          <p:cNvPr id="20" name="Rectangle 19">
            <a:extLst>
              <a:ext uri="{FF2B5EF4-FFF2-40B4-BE49-F238E27FC236}">
                <a16:creationId xmlns:a16="http://schemas.microsoft.com/office/drawing/2014/main" id="{A38BA664-FAEE-5BD8-8B6E-F00601927737}"/>
              </a:ext>
            </a:extLst>
          </p:cNvPr>
          <p:cNvSpPr/>
          <p:nvPr/>
        </p:nvSpPr>
        <p:spPr>
          <a:xfrm>
            <a:off x="6130181" y="3004727"/>
            <a:ext cx="5644747" cy="2490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C4347A29-F514-AC0B-47D9-E3ECC35311B3}"/>
              </a:ext>
            </a:extLst>
          </p:cNvPr>
          <p:cNvSpPr/>
          <p:nvPr/>
        </p:nvSpPr>
        <p:spPr>
          <a:xfrm>
            <a:off x="6123510" y="3004728"/>
            <a:ext cx="5651419" cy="503788"/>
          </a:xfrm>
          <a:prstGeom prst="rect">
            <a:avLst/>
          </a:prstGeom>
          <a:solidFill>
            <a:schemeClr val="accent2"/>
          </a:solidFill>
          <a:ln>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2200" b="1">
                <a:latin typeface="Roboto"/>
                <a:ea typeface="Roboto"/>
                <a:cs typeface="Roboto"/>
              </a:rPr>
              <a:t>Memberships</a:t>
            </a:r>
            <a:endParaRPr lang="en-US" sz="2200">
              <a:latin typeface="Roboto"/>
              <a:ea typeface="Roboto"/>
              <a:cs typeface="Roboto"/>
            </a:endParaRPr>
          </a:p>
        </p:txBody>
      </p:sp>
      <p:sp>
        <p:nvSpPr>
          <p:cNvPr id="22" name="Content Placeholder 2">
            <a:extLst>
              <a:ext uri="{FF2B5EF4-FFF2-40B4-BE49-F238E27FC236}">
                <a16:creationId xmlns:a16="http://schemas.microsoft.com/office/drawing/2014/main" id="{F956F438-1BA8-5CFA-0F44-E84AF32567C0}"/>
              </a:ext>
            </a:extLst>
          </p:cNvPr>
          <p:cNvSpPr txBox="1">
            <a:spLocks/>
          </p:cNvSpPr>
          <p:nvPr/>
        </p:nvSpPr>
        <p:spPr>
          <a:xfrm>
            <a:off x="6210074" y="3561629"/>
            <a:ext cx="5574431" cy="1831271"/>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300"/>
              </a:spcBef>
              <a:buNone/>
            </a:pPr>
            <a:r>
              <a:rPr lang="en-US" sz="1700">
                <a:latin typeface="Roboto"/>
                <a:ea typeface="Roboto"/>
                <a:cs typeface="Roboto"/>
              </a:rPr>
              <a:t>Move beyond finite loyalty programs and provide patients with membership options that are billed monthly, quarterly, yearly etc.</a:t>
            </a:r>
            <a:br>
              <a:rPr lang="en-US" sz="1700">
                <a:latin typeface="Roboto"/>
                <a:ea typeface="Roboto"/>
                <a:cs typeface="Roboto"/>
              </a:rPr>
            </a:br>
            <a:r>
              <a:rPr lang="en-US" sz="1700">
                <a:latin typeface="Roboto"/>
                <a:ea typeface="Roboto"/>
                <a:cs typeface="Roboto"/>
              </a:rPr>
              <a:t>Create tiers that meet the different price points of your market; provide different membership programs that include monthly discounts or a "bank" program in which patients can receive monthly credit to use on anything.</a:t>
            </a:r>
            <a:endParaRPr lang="en-US" sz="170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2A27072C-6F70-7B27-14B6-F90D74162775}"/>
              </a:ext>
            </a:extLst>
          </p:cNvPr>
          <p:cNvSpPr/>
          <p:nvPr/>
        </p:nvSpPr>
        <p:spPr>
          <a:xfrm>
            <a:off x="6115534" y="1295740"/>
            <a:ext cx="5659395" cy="15718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0CC7C0AB-35E8-CCF2-00B6-327339009B6E}"/>
              </a:ext>
            </a:extLst>
          </p:cNvPr>
          <p:cNvSpPr/>
          <p:nvPr/>
        </p:nvSpPr>
        <p:spPr>
          <a:xfrm>
            <a:off x="6108209" y="1249085"/>
            <a:ext cx="5666720" cy="461823"/>
          </a:xfrm>
          <a:prstGeom prst="rect">
            <a:avLst/>
          </a:prstGeom>
          <a:solidFill>
            <a:schemeClr val="accent2"/>
          </a:solidFill>
          <a:ln>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2200" b="1">
                <a:latin typeface="Roboto"/>
                <a:ea typeface="Roboto"/>
                <a:cs typeface="Roboto"/>
              </a:rPr>
              <a:t>Brand Loyalty Programs</a:t>
            </a:r>
            <a:endParaRPr lang="en-US" sz="2200">
              <a:latin typeface="Roboto"/>
              <a:ea typeface="Roboto"/>
              <a:cs typeface="Roboto"/>
            </a:endParaRPr>
          </a:p>
        </p:txBody>
      </p:sp>
      <p:sp>
        <p:nvSpPr>
          <p:cNvPr id="25" name="Content Placeholder 2">
            <a:extLst>
              <a:ext uri="{FF2B5EF4-FFF2-40B4-BE49-F238E27FC236}">
                <a16:creationId xmlns:a16="http://schemas.microsoft.com/office/drawing/2014/main" id="{4BB67371-6E1B-FB7B-F9BA-EEFBCC3238EA}"/>
              </a:ext>
            </a:extLst>
          </p:cNvPr>
          <p:cNvSpPr txBox="1">
            <a:spLocks/>
          </p:cNvSpPr>
          <p:nvPr/>
        </p:nvSpPr>
        <p:spPr>
          <a:xfrm>
            <a:off x="6210074" y="1757579"/>
            <a:ext cx="5570022" cy="1046440"/>
          </a:xfrm>
          <a:prstGeom prst="rect">
            <a:avLst/>
          </a:prstGeom>
        </p:spPr>
        <p:txBody>
          <a:bodyPr wrap="square" lIns="0" tIns="0" rIns="0" bIns="0" anchor="t">
            <a:sp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300"/>
              </a:spcBef>
              <a:buNone/>
            </a:pPr>
            <a:r>
              <a:rPr lang="en-US" sz="1700">
                <a:latin typeface="Roboto"/>
                <a:ea typeface="Roboto"/>
                <a:cs typeface="Roboto"/>
              </a:rPr>
              <a:t>Alle and Aspire programs promote patient's product purchases and can add to your revenue stream.</a:t>
            </a:r>
            <a:br>
              <a:rPr lang="en-US" sz="1700">
                <a:latin typeface="Roboto"/>
                <a:ea typeface="Roboto"/>
                <a:cs typeface="Roboto"/>
              </a:rPr>
            </a:br>
            <a:r>
              <a:rPr lang="en-US" sz="1700">
                <a:latin typeface="Roboto"/>
                <a:ea typeface="Roboto"/>
                <a:cs typeface="Roboto"/>
              </a:rPr>
              <a:t> Through integration, usage and reconciliation of brand loyalty points can easily be managed. </a:t>
            </a:r>
          </a:p>
        </p:txBody>
      </p:sp>
      <p:cxnSp>
        <p:nvCxnSpPr>
          <p:cNvPr id="2" name="Straight Connector 1">
            <a:extLst>
              <a:ext uri="{FF2B5EF4-FFF2-40B4-BE49-F238E27FC236}">
                <a16:creationId xmlns:a16="http://schemas.microsoft.com/office/drawing/2014/main" id="{82D2C657-DD6A-8D2B-33E2-374B4E89F652}"/>
              </a:ext>
            </a:extLst>
          </p:cNvPr>
          <p:cNvCxnSpPr>
            <a:cxnSpLocks/>
          </p:cNvCxnSpPr>
          <p:nvPr/>
        </p:nvCxnSpPr>
        <p:spPr>
          <a:xfrm>
            <a:off x="650565" y="1097692"/>
            <a:ext cx="1089086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029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0A0512A-4DB8-0B8B-5615-A63F08CB4759}"/>
              </a:ext>
            </a:extLst>
          </p:cNvPr>
          <p:cNvSpPr/>
          <p:nvPr/>
        </p:nvSpPr>
        <p:spPr>
          <a:xfrm>
            <a:off x="0" y="5562513"/>
            <a:ext cx="6616931" cy="618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890E4A-B679-1ADB-5C35-534929B21CC2}"/>
              </a:ext>
            </a:extLst>
          </p:cNvPr>
          <p:cNvCxnSpPr>
            <a:cxnSpLocks/>
          </p:cNvCxnSpPr>
          <p:nvPr/>
        </p:nvCxnSpPr>
        <p:spPr>
          <a:xfrm>
            <a:off x="383027" y="1526317"/>
            <a:ext cx="10890869" cy="0"/>
          </a:xfrm>
          <a:prstGeom prst="line">
            <a:avLst/>
          </a:prstGeom>
          <a:ln w="57150"/>
        </p:spPr>
        <p:style>
          <a:lnRef idx="1">
            <a:schemeClr val="dk1"/>
          </a:lnRef>
          <a:fillRef idx="0">
            <a:schemeClr val="dk1"/>
          </a:fillRef>
          <a:effectRef idx="0">
            <a:schemeClr val="dk1"/>
          </a:effectRef>
          <a:fontRef idx="minor">
            <a:schemeClr val="tx1"/>
          </a:fontRef>
        </p:style>
      </p:cxnSp>
      <p:pic>
        <p:nvPicPr>
          <p:cNvPr id="16" name="Invoices">
            <a:extLst>
              <a:ext uri="{FF2B5EF4-FFF2-40B4-BE49-F238E27FC236}">
                <a16:creationId xmlns:a16="http://schemas.microsoft.com/office/drawing/2014/main" id="{DA10CF33-24B0-1A4C-8C06-88D5607138A7}"/>
              </a:ext>
            </a:extLst>
          </p:cNvPr>
          <p:cNvPicPr>
            <a:picLocks noChangeAspect="1"/>
          </p:cNvPicPr>
          <p:nvPr/>
        </p:nvPicPr>
        <p:blipFill>
          <a:blip r:embed="rId3"/>
          <a:srcRect/>
          <a:stretch/>
        </p:blipFill>
        <p:spPr>
          <a:xfrm>
            <a:off x="4838699" y="523977"/>
            <a:ext cx="6991350" cy="5243512"/>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F9D09260-A5A8-5954-79CF-3CFA7837D41C}"/>
              </a:ext>
            </a:extLst>
          </p:cNvPr>
          <p:cNvPicPr>
            <a:picLocks noChangeAspect="1"/>
          </p:cNvPicPr>
          <p:nvPr/>
        </p:nvPicPr>
        <p:blipFill>
          <a:blip r:embed="rId4"/>
          <a:stretch>
            <a:fillRect/>
          </a:stretch>
        </p:blipFill>
        <p:spPr>
          <a:xfrm>
            <a:off x="4838700" y="523977"/>
            <a:ext cx="6991350" cy="5238547"/>
          </a:xfrm>
          <a:prstGeom prst="rect">
            <a:avLst/>
          </a:prstGeom>
        </p:spPr>
      </p:pic>
      <p:pic>
        <p:nvPicPr>
          <p:cNvPr id="7" name="Picture 4" descr="A picture containing monitor, black&#10;&#10;Description automatically generated">
            <a:extLst>
              <a:ext uri="{FF2B5EF4-FFF2-40B4-BE49-F238E27FC236}">
                <a16:creationId xmlns:a16="http://schemas.microsoft.com/office/drawing/2014/main" id="{94E98831-D3AF-EFCB-AEAC-14E48ECC7175}"/>
              </a:ext>
            </a:extLst>
          </p:cNvPr>
          <p:cNvPicPr>
            <a:picLocks noGrp="1" noRot="1" noChangeAspect="1" noMove="1" noResize="1" noEditPoints="1" noAdjustHandles="1" noChangeArrowheads="1" noChangeShapeType="1" noCrop="1"/>
          </p:cNvPicPr>
          <p:nvPr/>
        </p:nvPicPr>
        <p:blipFill>
          <a:blip r:embed="rId5"/>
          <a:stretch>
            <a:fillRect/>
          </a:stretch>
        </p:blipFill>
        <p:spPr>
          <a:xfrm>
            <a:off x="3191956" y="-1230528"/>
            <a:ext cx="10453902" cy="8392742"/>
          </a:xfrm>
          <a:prstGeom prst="rect">
            <a:avLst/>
          </a:prstGeom>
        </p:spPr>
      </p:pic>
      <p:sp>
        <p:nvSpPr>
          <p:cNvPr id="17" name="Rectangle 16">
            <a:extLst>
              <a:ext uri="{FF2B5EF4-FFF2-40B4-BE49-F238E27FC236}">
                <a16:creationId xmlns:a16="http://schemas.microsoft.com/office/drawing/2014/main" id="{36C8B5CA-F52F-C7BB-E0E9-14E009788284}"/>
              </a:ext>
            </a:extLst>
          </p:cNvPr>
          <p:cNvSpPr/>
          <p:nvPr/>
        </p:nvSpPr>
        <p:spPr>
          <a:xfrm>
            <a:off x="-110313" y="289856"/>
            <a:ext cx="4726231" cy="5351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AF97D82-3F87-0076-070E-FC5CF29F7F3B}"/>
              </a:ext>
            </a:extLst>
          </p:cNvPr>
          <p:cNvSpPr>
            <a:spLocks noGrp="1"/>
          </p:cNvSpPr>
          <p:nvPr>
            <p:ph idx="1"/>
          </p:nvPr>
        </p:nvSpPr>
        <p:spPr>
          <a:xfrm>
            <a:off x="467605" y="2198116"/>
            <a:ext cx="3301253" cy="400383"/>
          </a:xfrm>
        </p:spPr>
        <p:txBody>
          <a:bodyPr lIns="0" tIns="0" rIns="0" bIns="0" anchor="t">
            <a:noAutofit/>
          </a:bodyPr>
          <a:lstStyle/>
          <a:p>
            <a:pPr marL="292100" indent="-285750">
              <a:lnSpc>
                <a:spcPts val="3000"/>
              </a:lnSpc>
              <a:spcBef>
                <a:spcPts val="200"/>
              </a:spcBef>
              <a:spcAft>
                <a:spcPts val="1800"/>
              </a:spcAft>
              <a:buFont typeface="Wingdings" panose="05000000000000000000" pitchFamily="2" charset="2"/>
              <a:buChar char="ü"/>
            </a:pPr>
            <a:r>
              <a:rPr lang="en-US" sz="1600">
                <a:cs typeface="Arial"/>
              </a:rPr>
              <a:t>Confirm payment status</a:t>
            </a:r>
            <a:endParaRPr lang="en-US" sz="1200">
              <a:cs typeface="Arial"/>
            </a:endParaRPr>
          </a:p>
        </p:txBody>
      </p:sp>
      <p:sp>
        <p:nvSpPr>
          <p:cNvPr id="6" name="Oval 5">
            <a:extLst>
              <a:ext uri="{FF2B5EF4-FFF2-40B4-BE49-F238E27FC236}">
                <a16:creationId xmlns:a16="http://schemas.microsoft.com/office/drawing/2014/main" id="{0A4B1CE6-BE04-BA2E-AEBF-42D70D2C5174}"/>
              </a:ext>
            </a:extLst>
          </p:cNvPr>
          <p:cNvSpPr/>
          <p:nvPr/>
        </p:nvSpPr>
        <p:spPr>
          <a:xfrm>
            <a:off x="4977653" y="1716741"/>
            <a:ext cx="784411" cy="8292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D1889EE-E3AA-F0B4-753F-A11CD7E10C82}"/>
              </a:ext>
            </a:extLst>
          </p:cNvPr>
          <p:cNvSpPr/>
          <p:nvPr/>
        </p:nvSpPr>
        <p:spPr>
          <a:xfrm>
            <a:off x="5145741" y="3149411"/>
            <a:ext cx="1400734" cy="4796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8C9F25-3C7E-4567-D97B-3C808C9D9A41}"/>
              </a:ext>
            </a:extLst>
          </p:cNvPr>
          <p:cNvSpPr/>
          <p:nvPr/>
        </p:nvSpPr>
        <p:spPr>
          <a:xfrm>
            <a:off x="10229850" y="2949386"/>
            <a:ext cx="1685925" cy="479614"/>
          </a:xfrm>
          <a:prstGeom prst="ellipse">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1B03CB1A-36F7-1ABA-DBC4-121365C41FA5}"/>
              </a:ext>
            </a:extLst>
          </p:cNvPr>
          <p:cNvSpPr txBox="1">
            <a:spLocks/>
          </p:cNvSpPr>
          <p:nvPr/>
        </p:nvSpPr>
        <p:spPr>
          <a:xfrm>
            <a:off x="459377" y="2526382"/>
            <a:ext cx="3943631" cy="336625"/>
          </a:xfrm>
          <a:prstGeom prst="rect">
            <a:avLst/>
          </a:prstGeom>
        </p:spPr>
        <p:txBody>
          <a:bodyPr lIns="0" tIns="0" rIns="0" bIns="0" anchor="t">
            <a:no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85750">
              <a:lnSpc>
                <a:spcPts val="2500"/>
              </a:lnSpc>
              <a:spcBef>
                <a:spcPts val="200"/>
              </a:spcBef>
              <a:spcAft>
                <a:spcPts val="1800"/>
              </a:spcAft>
              <a:buFont typeface="Wingdings" panose="05000000000000000000" pitchFamily="2" charset="2"/>
              <a:buChar char="ü"/>
            </a:pPr>
            <a:r>
              <a:rPr lang="en-US" sz="1600">
                <a:cs typeface="Arial"/>
              </a:rPr>
              <a:t>Who sold the package (</a:t>
            </a:r>
            <a:r>
              <a:rPr lang="en-US" sz="1600" i="1">
                <a:cs typeface="Arial"/>
              </a:rPr>
              <a:t>or portions of it</a:t>
            </a:r>
            <a:r>
              <a:rPr lang="en-US" sz="1600">
                <a:cs typeface="Arial"/>
              </a:rPr>
              <a:t>)</a:t>
            </a:r>
            <a:endParaRPr lang="en-US" sz="1200">
              <a:cs typeface="Arial"/>
            </a:endParaRPr>
          </a:p>
        </p:txBody>
      </p:sp>
      <p:sp>
        <p:nvSpPr>
          <p:cNvPr id="12" name="Content Placeholder 1">
            <a:extLst>
              <a:ext uri="{FF2B5EF4-FFF2-40B4-BE49-F238E27FC236}">
                <a16:creationId xmlns:a16="http://schemas.microsoft.com/office/drawing/2014/main" id="{9409923E-EBDF-F126-8C70-22404585DADB}"/>
              </a:ext>
            </a:extLst>
          </p:cNvPr>
          <p:cNvSpPr txBox="1">
            <a:spLocks/>
          </p:cNvSpPr>
          <p:nvPr/>
        </p:nvSpPr>
        <p:spPr>
          <a:xfrm>
            <a:off x="459377" y="2803227"/>
            <a:ext cx="4136228" cy="362207"/>
          </a:xfrm>
          <a:prstGeom prst="rect">
            <a:avLst/>
          </a:prstGeom>
        </p:spPr>
        <p:txBody>
          <a:bodyPr lIns="0" tIns="0" rIns="0" bIns="0" anchor="t">
            <a:no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85750">
              <a:lnSpc>
                <a:spcPts val="2500"/>
              </a:lnSpc>
              <a:spcBef>
                <a:spcPts val="200"/>
              </a:spcBef>
              <a:spcAft>
                <a:spcPts val="1800"/>
              </a:spcAft>
              <a:buFont typeface="Wingdings" panose="05000000000000000000" pitchFamily="2" charset="2"/>
              <a:buChar char="ü"/>
            </a:pPr>
            <a:r>
              <a:rPr lang="en-US" sz="1600">
                <a:cs typeface="Arial"/>
              </a:rPr>
              <a:t>How much of each section has been utilized</a:t>
            </a:r>
            <a:endParaRPr lang="en-US" sz="1200">
              <a:cs typeface="Arial"/>
            </a:endParaRPr>
          </a:p>
        </p:txBody>
      </p:sp>
      <p:sp>
        <p:nvSpPr>
          <p:cNvPr id="13" name="Content Placeholder 1">
            <a:extLst>
              <a:ext uri="{FF2B5EF4-FFF2-40B4-BE49-F238E27FC236}">
                <a16:creationId xmlns:a16="http://schemas.microsoft.com/office/drawing/2014/main" id="{37089978-D8C4-868D-FF8F-3EE19AB783A4}"/>
              </a:ext>
            </a:extLst>
          </p:cNvPr>
          <p:cNvSpPr txBox="1">
            <a:spLocks/>
          </p:cNvSpPr>
          <p:nvPr/>
        </p:nvSpPr>
        <p:spPr>
          <a:xfrm>
            <a:off x="459377" y="3049371"/>
            <a:ext cx="3564591" cy="336624"/>
          </a:xfrm>
          <a:prstGeom prst="rect">
            <a:avLst/>
          </a:prstGeom>
        </p:spPr>
        <p:txBody>
          <a:bodyPr lIns="0" tIns="0" rIns="0" bIns="0" anchor="t">
            <a:no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85750">
              <a:lnSpc>
                <a:spcPts val="3000"/>
              </a:lnSpc>
              <a:spcBef>
                <a:spcPts val="200"/>
              </a:spcBef>
              <a:spcAft>
                <a:spcPts val="1800"/>
              </a:spcAft>
              <a:buFont typeface="Wingdings" panose="05000000000000000000" pitchFamily="2" charset="2"/>
              <a:buChar char="ü"/>
            </a:pPr>
            <a:r>
              <a:rPr lang="en-US" sz="1600">
                <a:cs typeface="Arial"/>
              </a:rPr>
              <a:t>Different discounts per line item</a:t>
            </a:r>
            <a:endParaRPr lang="en-US" sz="1200">
              <a:cs typeface="Arial"/>
            </a:endParaRPr>
          </a:p>
        </p:txBody>
      </p:sp>
      <p:sp>
        <p:nvSpPr>
          <p:cNvPr id="14" name="Content Placeholder 1">
            <a:extLst>
              <a:ext uri="{FF2B5EF4-FFF2-40B4-BE49-F238E27FC236}">
                <a16:creationId xmlns:a16="http://schemas.microsoft.com/office/drawing/2014/main" id="{EDC8C2B1-05BC-A874-56F9-74F0CE3EA32B}"/>
              </a:ext>
            </a:extLst>
          </p:cNvPr>
          <p:cNvSpPr txBox="1">
            <a:spLocks/>
          </p:cNvSpPr>
          <p:nvPr/>
        </p:nvSpPr>
        <p:spPr>
          <a:xfrm>
            <a:off x="459376" y="3465846"/>
            <a:ext cx="3943631" cy="601388"/>
          </a:xfrm>
          <a:prstGeom prst="rect">
            <a:avLst/>
          </a:prstGeom>
        </p:spPr>
        <p:txBody>
          <a:bodyPr lIns="0" tIns="0" rIns="0" bIns="0" anchor="t">
            <a:noAutofit/>
          </a:bodyPr>
          <a:lstStyle>
            <a:lvl1pPr marL="6350" indent="-6350" algn="l" defTabSz="914400" rtl="0" eaLnBrk="1" latinLnBrk="0" hangingPunct="1">
              <a:lnSpc>
                <a:spcPct val="90000"/>
              </a:lnSpc>
              <a:spcBef>
                <a:spcPts val="1000"/>
              </a:spcBef>
              <a:spcAft>
                <a:spcPts val="800"/>
              </a:spcAft>
              <a:buFont typeface="Arial" panose="020B0604020202020204" pitchFamily="34" charset="0"/>
              <a:buNone/>
              <a:tabLst/>
              <a:defRPr sz="1800" kern="1200">
                <a:solidFill>
                  <a:schemeClr val="tx1"/>
                </a:solidFill>
                <a:latin typeface="+mn-lt"/>
                <a:ea typeface="+mn-ea"/>
                <a:cs typeface="+mn-cs"/>
              </a:defRPr>
            </a:lvl1pPr>
            <a:lvl2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4pPr>
            <a:lvl5pPr marL="458788" indent="-115888" algn="l" defTabSz="914400" rtl="0" eaLnBrk="1" latinLnBrk="0" hangingPunct="1">
              <a:lnSpc>
                <a:spcPct val="90000"/>
              </a:lnSpc>
              <a:spcBef>
                <a:spcPts val="500"/>
              </a:spcBef>
              <a:spcAft>
                <a:spcPts val="8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85750">
              <a:lnSpc>
                <a:spcPct val="100000"/>
              </a:lnSpc>
              <a:spcBef>
                <a:spcPts val="200"/>
              </a:spcBef>
              <a:spcAft>
                <a:spcPts val="1800"/>
              </a:spcAft>
              <a:buFont typeface="Wingdings" panose="05000000000000000000" pitchFamily="2" charset="2"/>
              <a:buChar char="ü"/>
            </a:pPr>
            <a:r>
              <a:rPr lang="en-US" sz="1600"/>
              <a:t>Track and view all invoices associated with each line item</a:t>
            </a:r>
            <a:endParaRPr lang="en-US" sz="2000"/>
          </a:p>
        </p:txBody>
      </p:sp>
      <p:sp>
        <p:nvSpPr>
          <p:cNvPr id="18" name="Oval 17">
            <a:extLst>
              <a:ext uri="{FF2B5EF4-FFF2-40B4-BE49-F238E27FC236}">
                <a16:creationId xmlns:a16="http://schemas.microsoft.com/office/drawing/2014/main" id="{1B404500-A97A-2FF6-0784-2A1F3046BC54}"/>
              </a:ext>
            </a:extLst>
          </p:cNvPr>
          <p:cNvSpPr/>
          <p:nvPr/>
        </p:nvSpPr>
        <p:spPr>
          <a:xfrm>
            <a:off x="10857659" y="2870947"/>
            <a:ext cx="958103" cy="2532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15D5874-927A-1001-6BA7-80EFB3018A48}"/>
              </a:ext>
            </a:extLst>
          </p:cNvPr>
          <p:cNvSpPr/>
          <p:nvPr/>
        </p:nvSpPr>
        <p:spPr>
          <a:xfrm>
            <a:off x="10857659" y="3745708"/>
            <a:ext cx="958103" cy="2532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1E6EEB-13BA-8AFE-E69B-77D83F616616}"/>
              </a:ext>
            </a:extLst>
          </p:cNvPr>
          <p:cNvSpPr/>
          <p:nvPr/>
        </p:nvSpPr>
        <p:spPr>
          <a:xfrm>
            <a:off x="10857659" y="4627489"/>
            <a:ext cx="958103" cy="2532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a:extLst>
              <a:ext uri="{FF2B5EF4-FFF2-40B4-BE49-F238E27FC236}">
                <a16:creationId xmlns:a16="http://schemas.microsoft.com/office/drawing/2014/main" id="{84953440-8B5D-1C6C-72B2-99EAD340E800}"/>
              </a:ext>
            </a:extLst>
          </p:cNvPr>
          <p:cNvSpPr txBox="1">
            <a:spLocks/>
          </p:cNvSpPr>
          <p:nvPr/>
        </p:nvSpPr>
        <p:spPr>
          <a:xfrm>
            <a:off x="320215" y="414846"/>
            <a:ext cx="11016495" cy="98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sz="3600">
                <a:solidFill>
                  <a:schemeClr val="accent2"/>
                </a:solidFill>
                <a:latin typeface="Roboto"/>
                <a:ea typeface="Roboto"/>
                <a:cs typeface="Lato Semibold"/>
              </a:rPr>
              <a:t>How Many Patients</a:t>
            </a:r>
          </a:p>
          <a:p>
            <a:r>
              <a:rPr lang="en-US" sz="3600">
                <a:solidFill>
                  <a:schemeClr val="accent2"/>
                </a:solidFill>
                <a:latin typeface="Roboto"/>
                <a:ea typeface="Roboto"/>
                <a:cs typeface="Lato Semibold"/>
              </a:rPr>
              <a:t>Do Not Return? </a:t>
            </a:r>
            <a:endParaRPr lang="en-US" sz="4000">
              <a:solidFill>
                <a:schemeClr val="accent2"/>
              </a:solidFill>
            </a:endParaRPr>
          </a:p>
        </p:txBody>
      </p:sp>
      <p:sp>
        <p:nvSpPr>
          <p:cNvPr id="24" name="TextBox 23">
            <a:extLst>
              <a:ext uri="{FF2B5EF4-FFF2-40B4-BE49-F238E27FC236}">
                <a16:creationId xmlns:a16="http://schemas.microsoft.com/office/drawing/2014/main" id="{53D3491F-463B-B06E-0A44-3C568AE78DD6}"/>
              </a:ext>
            </a:extLst>
          </p:cNvPr>
          <p:cNvSpPr txBox="1"/>
          <p:nvPr/>
        </p:nvSpPr>
        <p:spPr>
          <a:xfrm>
            <a:off x="321471" y="1512894"/>
            <a:ext cx="4271297" cy="659989"/>
          </a:xfrm>
          <a:prstGeom prst="rect">
            <a:avLst/>
          </a:prstGeom>
          <a:noFill/>
        </p:spPr>
        <p:txBody>
          <a:bodyPr wrap="square">
            <a:spAutoFit/>
          </a:bodyPr>
          <a:lstStyle/>
          <a:p>
            <a:pPr marL="0" indent="0">
              <a:lnSpc>
                <a:spcPct val="120000"/>
              </a:lnSpc>
              <a:buNone/>
            </a:pPr>
            <a:r>
              <a:rPr lang="en-US" sz="1600" b="1">
                <a:latin typeface="Roboto"/>
                <a:ea typeface="Roboto"/>
                <a:cs typeface="Roboto"/>
              </a:rPr>
              <a:t>What % of patients leave your business with a treatment plan or a loyalty program? </a:t>
            </a:r>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73B24F07-CC86-94C4-0872-A8C1098590C7}"/>
              </a:ext>
            </a:extLst>
          </p:cNvPr>
          <p:cNvSpPr/>
          <p:nvPr/>
        </p:nvSpPr>
        <p:spPr>
          <a:xfrm>
            <a:off x="-1" y="5541826"/>
            <a:ext cx="4592769" cy="618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12424D6-3F58-6406-4636-09C7B2CA1BEF}"/>
              </a:ext>
            </a:extLst>
          </p:cNvPr>
          <p:cNvSpPr txBox="1"/>
          <p:nvPr/>
        </p:nvSpPr>
        <p:spPr>
          <a:xfrm>
            <a:off x="320215" y="4067234"/>
            <a:ext cx="4136229" cy="1323439"/>
          </a:xfrm>
          <a:prstGeom prst="rect">
            <a:avLst/>
          </a:prstGeom>
          <a:noFill/>
        </p:spPr>
        <p:txBody>
          <a:bodyPr wrap="square">
            <a:spAutoFit/>
          </a:bodyPr>
          <a:lstStyle/>
          <a:p>
            <a:r>
              <a:rPr lang="en-US" sz="1600">
                <a:latin typeface="Roboto"/>
                <a:ea typeface="Roboto"/>
                <a:cs typeface="Roboto"/>
              </a:rPr>
              <a:t>On average, 65% of patients repeat visits. By implementing a loyalty program or treatment plan, increasing that percent of repeat patients by just 10% could net an additional 340 visits per year!</a:t>
            </a:r>
            <a:endParaRPr lang="en-US" sz="1600"/>
          </a:p>
        </p:txBody>
      </p:sp>
      <p:pic>
        <p:nvPicPr>
          <p:cNvPr id="30" name="Picture 29">
            <a:extLst>
              <a:ext uri="{FF2B5EF4-FFF2-40B4-BE49-F238E27FC236}">
                <a16:creationId xmlns:a16="http://schemas.microsoft.com/office/drawing/2014/main" id="{8FAFF58A-C11A-8D12-85E7-EA8AB8086B61}"/>
              </a:ext>
            </a:extLst>
          </p:cNvPr>
          <p:cNvPicPr>
            <a:picLocks noChangeAspect="1"/>
          </p:cNvPicPr>
          <p:nvPr/>
        </p:nvPicPr>
        <p:blipFill>
          <a:blip r:embed="rId6"/>
          <a:stretch>
            <a:fillRect/>
          </a:stretch>
        </p:blipFill>
        <p:spPr>
          <a:xfrm>
            <a:off x="65410" y="5608254"/>
            <a:ext cx="2563112" cy="1197058"/>
          </a:xfrm>
          <a:prstGeom prst="rect">
            <a:avLst/>
          </a:prstGeom>
        </p:spPr>
      </p:pic>
      <p:pic>
        <p:nvPicPr>
          <p:cNvPr id="29" name="Picture 28">
            <a:extLst>
              <a:ext uri="{FF2B5EF4-FFF2-40B4-BE49-F238E27FC236}">
                <a16:creationId xmlns:a16="http://schemas.microsoft.com/office/drawing/2014/main" id="{57E2D95E-F779-705C-9607-08932D352B50}"/>
              </a:ext>
            </a:extLst>
          </p:cNvPr>
          <p:cNvPicPr>
            <a:picLocks noChangeAspect="1"/>
          </p:cNvPicPr>
          <p:nvPr/>
        </p:nvPicPr>
        <p:blipFill>
          <a:blip r:embed="rId7"/>
          <a:stretch>
            <a:fillRect/>
          </a:stretch>
        </p:blipFill>
        <p:spPr>
          <a:xfrm>
            <a:off x="2661958" y="5641391"/>
            <a:ext cx="1794486" cy="518719"/>
          </a:xfrm>
          <a:prstGeom prst="rect">
            <a:avLst/>
          </a:prstGeom>
        </p:spPr>
      </p:pic>
    </p:spTree>
    <p:extLst>
      <p:ext uri="{BB962C8B-B14F-4D97-AF65-F5344CB8AC3E}">
        <p14:creationId xmlns:p14="http://schemas.microsoft.com/office/powerpoint/2010/main" val="409102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 presetClass="emph" presetSubtype="2" fill="hold" grpId="0" nodeType="withEffect">
                                  <p:stCondLst>
                                    <p:cond delay="0"/>
                                  </p:stCondLst>
                                  <p:iterate type="lt">
                                    <p:tmPct val="0"/>
                                  </p:iterate>
                                  <p:childTnLst>
                                    <p:animClr clrSpc="rgb" dir="cw">
                                      <p:cBhvr override="childStyle">
                                        <p:cTn id="9" dur="500" fill="hold"/>
                                        <p:tgtEl>
                                          <p:spTgt spid="11"/>
                                        </p:tgtEl>
                                        <p:attrNameLst>
                                          <p:attrName>style.color</p:attrName>
                                        </p:attrNameLst>
                                      </p:cBhvr>
                                      <p:to>
                                        <a:srgbClr val="B2B2B2"/>
                                      </p:to>
                                    </p:animClr>
                                  </p:childTnLst>
                                </p:cTn>
                              </p:par>
                              <p:par>
                                <p:cTn id="10" presetID="3" presetClass="emph" presetSubtype="2" fill="hold" grpId="0" nodeType="withEffect">
                                  <p:stCondLst>
                                    <p:cond delay="0"/>
                                  </p:stCondLst>
                                  <p:childTnLst>
                                    <p:animClr clrSpc="rgb" dir="cw">
                                      <p:cBhvr override="childStyle">
                                        <p:cTn id="11" dur="500" fill="hold"/>
                                        <p:tgtEl>
                                          <p:spTgt spid="12"/>
                                        </p:tgtEl>
                                        <p:attrNameLst>
                                          <p:attrName>style.color</p:attrName>
                                        </p:attrNameLst>
                                      </p:cBhvr>
                                      <p:to>
                                        <a:srgbClr val="B2B2B2"/>
                                      </p:to>
                                    </p:animClr>
                                  </p:childTnLst>
                                </p:cTn>
                              </p:par>
                              <p:par>
                                <p:cTn id="12" presetID="3" presetClass="emph" presetSubtype="2" fill="hold" grpId="0" nodeType="withEffect">
                                  <p:stCondLst>
                                    <p:cond delay="0"/>
                                  </p:stCondLst>
                                  <p:childTnLst>
                                    <p:animClr clrSpc="rgb" dir="cw">
                                      <p:cBhvr override="childStyle">
                                        <p:cTn id="13" dur="500" fill="hold"/>
                                        <p:tgtEl>
                                          <p:spTgt spid="13"/>
                                        </p:tgtEl>
                                        <p:attrNameLst>
                                          <p:attrName>style.color</p:attrName>
                                        </p:attrNameLst>
                                      </p:cBhvr>
                                      <p:to>
                                        <a:srgbClr val="B2B2B2"/>
                                      </p:to>
                                    </p:animClr>
                                  </p:childTnLst>
                                </p:cTn>
                              </p:par>
                              <p:par>
                                <p:cTn id="14" presetID="3" presetClass="emph" presetSubtype="2" fill="hold" grpId="0" nodeType="withEffect">
                                  <p:stCondLst>
                                    <p:cond delay="0"/>
                                  </p:stCondLst>
                                  <p:childTnLst>
                                    <p:animClr clrSpc="rgb" dir="cw">
                                      <p:cBhvr override="childStyle">
                                        <p:cTn id="15" dur="500" fill="hold"/>
                                        <p:tgtEl>
                                          <p:spTgt spid="14"/>
                                        </p:tgtEl>
                                        <p:attrNameLst>
                                          <p:attrName>style.color</p:attrName>
                                        </p:attrNameLst>
                                      </p:cBhvr>
                                      <p:to>
                                        <a:srgbClr val="B2B2B2"/>
                                      </p:to>
                                    </p:animClr>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3" presetClass="emph" presetSubtype="2" fill="hold" grpId="0" nodeType="withEffect">
                                  <p:stCondLst>
                                    <p:cond delay="0"/>
                                  </p:stCondLst>
                                  <p:childTnLst>
                                    <p:animClr clrSpc="rgb" dir="cw">
                                      <p:cBhvr override="childStyle">
                                        <p:cTn id="22" dur="500" fill="hold"/>
                                        <p:tgtEl>
                                          <p:spTgt spid="2">
                                            <p:txEl>
                                              <p:pRg st="0" end="0"/>
                                            </p:txEl>
                                          </p:spTgt>
                                        </p:tgtEl>
                                        <p:attrNameLst>
                                          <p:attrName>style.color</p:attrName>
                                        </p:attrNameLst>
                                      </p:cBhvr>
                                      <p:to>
                                        <a:srgbClr val="B2B2B2"/>
                                      </p:to>
                                    </p:animClr>
                                  </p:childTnLst>
                                </p:cTn>
                              </p:par>
                            </p:childTnLst>
                          </p:cTn>
                        </p:par>
                        <p:par>
                          <p:cTn id="23" fill="hold">
                            <p:stCondLst>
                              <p:cond delay="500"/>
                            </p:stCondLst>
                            <p:childTnLst>
                              <p:par>
                                <p:cTn id="24" presetID="3" presetClass="emph" presetSubtype="2" fill="hold" grpId="1" nodeType="afterEffect">
                                  <p:stCondLst>
                                    <p:cond delay="0"/>
                                  </p:stCondLst>
                                  <p:iterate type="lt">
                                    <p:tmPct val="0"/>
                                  </p:iterate>
                                  <p:childTnLst>
                                    <p:animClr clrSpc="rgb" dir="cw">
                                      <p:cBhvr override="childStyle">
                                        <p:cTn id="25" dur="500" fill="hold"/>
                                        <p:tgtEl>
                                          <p:spTgt spid="11"/>
                                        </p:tgtEl>
                                        <p:attrNameLst>
                                          <p:attrName>style.color</p:attrName>
                                        </p:attrNameLst>
                                      </p:cBhvr>
                                      <p:to>
                                        <a:schemeClr val="tx1"/>
                                      </p:to>
                                    </p:animClr>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3" presetClass="emph" presetSubtype="2" fill="hold" grpId="2" nodeType="withEffect">
                                  <p:stCondLst>
                                    <p:cond delay="0"/>
                                  </p:stCondLst>
                                  <p:iterate type="lt">
                                    <p:tmPct val="0"/>
                                  </p:iterate>
                                  <p:childTnLst>
                                    <p:animClr clrSpc="rgb" dir="cw">
                                      <p:cBhvr override="childStyle">
                                        <p:cTn id="35" dur="500" fill="hold"/>
                                        <p:tgtEl>
                                          <p:spTgt spid="11"/>
                                        </p:tgtEl>
                                        <p:attrNameLst>
                                          <p:attrName>style.color</p:attrName>
                                        </p:attrNameLst>
                                      </p:cBhvr>
                                      <p:to>
                                        <a:srgbClr val="B2B2B2"/>
                                      </p:to>
                                    </p:animClr>
                                  </p:childTnLst>
                                </p:cTn>
                              </p:par>
                            </p:childTnLst>
                          </p:cTn>
                        </p:par>
                        <p:par>
                          <p:cTn id="36" fill="hold">
                            <p:stCondLst>
                              <p:cond delay="500"/>
                            </p:stCondLst>
                            <p:childTnLst>
                              <p:par>
                                <p:cTn id="37" presetID="3" presetClass="emph" presetSubtype="2" fill="hold" grpId="1" nodeType="afterEffect">
                                  <p:stCondLst>
                                    <p:cond delay="0"/>
                                  </p:stCondLst>
                                  <p:childTnLst>
                                    <p:animClr clrSpc="rgb" dir="cw">
                                      <p:cBhvr override="childStyle">
                                        <p:cTn id="38" dur="500" fill="hold"/>
                                        <p:tgtEl>
                                          <p:spTgt spid="12"/>
                                        </p:tgtEl>
                                        <p:attrNameLst>
                                          <p:attrName>style.color</p:attrName>
                                        </p:attrNameLst>
                                      </p:cBhvr>
                                      <p:to>
                                        <a:schemeClr val="tx1"/>
                                      </p:to>
                                    </p:animClr>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3" presetClass="emph" presetSubtype="2" fill="hold" grpId="2" nodeType="withEffect">
                                  <p:stCondLst>
                                    <p:cond delay="0"/>
                                  </p:stCondLst>
                                  <p:childTnLst>
                                    <p:animClr clrSpc="rgb" dir="cw">
                                      <p:cBhvr override="childStyle">
                                        <p:cTn id="48" dur="500" fill="hold"/>
                                        <p:tgtEl>
                                          <p:spTgt spid="12"/>
                                        </p:tgtEl>
                                        <p:attrNameLst>
                                          <p:attrName>style.color</p:attrName>
                                        </p:attrNameLst>
                                      </p:cBhvr>
                                      <p:to>
                                        <a:srgbClr val="B2B2B2"/>
                                      </p:to>
                                    </p:animClr>
                                  </p:childTnLst>
                                </p:cTn>
                              </p:par>
                            </p:childTnLst>
                          </p:cTn>
                        </p:par>
                        <p:par>
                          <p:cTn id="49" fill="hold">
                            <p:stCondLst>
                              <p:cond delay="500"/>
                            </p:stCondLst>
                            <p:childTnLst>
                              <p:par>
                                <p:cTn id="50" presetID="3" presetClass="emph" presetSubtype="2" fill="hold" grpId="1" nodeType="afterEffect">
                                  <p:stCondLst>
                                    <p:cond delay="0"/>
                                  </p:stCondLst>
                                  <p:childTnLst>
                                    <p:animClr clrSpc="rgb" dir="cw">
                                      <p:cBhvr override="childStyle">
                                        <p:cTn id="51" dur="500" fill="hold"/>
                                        <p:tgtEl>
                                          <p:spTgt spid="13"/>
                                        </p:tgtEl>
                                        <p:attrNameLst>
                                          <p:attrName>style.color</p:attrName>
                                        </p:attrNameLst>
                                      </p:cBhvr>
                                      <p:to>
                                        <a:schemeClr val="tx1"/>
                                      </p:to>
                                    </p:animClr>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par>
                          <p:cTn id="72" fill="hold">
                            <p:stCondLst>
                              <p:cond delay="500"/>
                            </p:stCondLst>
                            <p:childTnLst>
                              <p:par>
                                <p:cTn id="73" presetID="35" presetClass="path" presetSubtype="0" accel="50000" decel="50000" fill="hold" nodeType="afterEffect">
                                  <p:stCondLst>
                                    <p:cond delay="0"/>
                                  </p:stCondLst>
                                  <p:childTnLst>
                                    <p:animMotion origin="layout" path="M -3.75E-6 -3.33333E-6 L -0.57343 -3.33333E-6 " pathEditMode="relative" rAng="0" ptsTypes="AA">
                                      <p:cBhvr>
                                        <p:cTn id="74" dur="1000" fill="hold"/>
                                        <p:tgtEl>
                                          <p:spTgt spid="5"/>
                                        </p:tgtEl>
                                        <p:attrNameLst>
                                          <p:attrName>ppt_x</p:attrName>
                                          <p:attrName>ppt_y</p:attrName>
                                        </p:attrNameLst>
                                      </p:cBhvr>
                                      <p:rCtr x="-28672" y="0"/>
                                    </p:animMotion>
                                  </p:childTnLst>
                                </p:cTn>
                              </p:par>
                              <p:par>
                                <p:cTn id="75" presetID="1"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par>
                                <p:cTn id="77" presetID="35" presetClass="path" presetSubtype="0" accel="50000" decel="50000" fill="hold" nodeType="withEffect">
                                  <p:stCondLst>
                                    <p:cond delay="0"/>
                                  </p:stCondLst>
                                  <p:childTnLst>
                                    <p:animMotion origin="layout" path="M 0.57344 -4.81481E-6 L -3.75E-6 -4.81481E-6 " pathEditMode="relative" rAng="0" ptsTypes="AA">
                                      <p:cBhvr>
                                        <p:cTn id="78" dur="1000" fill="hold"/>
                                        <p:tgtEl>
                                          <p:spTgt spid="16"/>
                                        </p:tgtEl>
                                        <p:attrNameLst>
                                          <p:attrName>ppt_x</p:attrName>
                                          <p:attrName>ppt_y</p:attrName>
                                        </p:attrNameLst>
                                      </p:cBhvr>
                                      <p:rCtr x="-28672" y="0"/>
                                    </p:animMotion>
                                  </p:childTnLst>
                                </p:cTn>
                              </p:par>
                              <p:par>
                                <p:cTn id="79" presetID="3" presetClass="emph" presetSubtype="2" fill="hold" grpId="1" nodeType="withEffect">
                                  <p:stCondLst>
                                    <p:cond delay="0"/>
                                  </p:stCondLst>
                                  <p:childTnLst>
                                    <p:animClr clrSpc="rgb" dir="cw">
                                      <p:cBhvr override="childStyle">
                                        <p:cTn id="80" dur="500" fill="hold"/>
                                        <p:tgtEl>
                                          <p:spTgt spid="14"/>
                                        </p:tgtEl>
                                        <p:attrNameLst>
                                          <p:attrName>style.color</p:attrName>
                                        </p:attrNameLst>
                                      </p:cBhvr>
                                      <p:to>
                                        <a:schemeClr val="tx1"/>
                                      </p:to>
                                    </p:animClr>
                                  </p:childTnLst>
                                </p:cTn>
                              </p:par>
                              <p:par>
                                <p:cTn id="81" presetID="3" presetClass="emph" presetSubtype="2" fill="hold" grpId="2" nodeType="withEffect">
                                  <p:stCondLst>
                                    <p:cond delay="0"/>
                                  </p:stCondLst>
                                  <p:childTnLst>
                                    <p:animClr clrSpc="rgb" dir="cw">
                                      <p:cBhvr override="childStyle">
                                        <p:cTn id="82" dur="500" fill="hold"/>
                                        <p:tgtEl>
                                          <p:spTgt spid="13"/>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P spid="6" grpId="1" animBg="1"/>
      <p:bldP spid="8" grpId="0" animBg="1"/>
      <p:bldP spid="8" grpId="1" animBg="1"/>
      <p:bldP spid="9" grpId="0" animBg="1"/>
      <p:bldP spid="9" grpId="1" animBg="1"/>
      <p:bldP spid="11" grpId="0"/>
      <p:bldP spid="11" grpId="1"/>
      <p:bldP spid="11" grpId="2"/>
      <p:bldP spid="12" grpId="0"/>
      <p:bldP spid="12" grpId="1"/>
      <p:bldP spid="12" grpId="2"/>
      <p:bldP spid="13" grpId="0"/>
      <p:bldP spid="13" grpId="1"/>
      <p:bldP spid="13" grpId="2"/>
      <p:bldP spid="14" grpId="0"/>
      <p:bldP spid="14" grpId="1"/>
      <p:bldP spid="18" grpId="0" animBg="1"/>
      <p:bldP spid="18" grpId="1" animBg="1"/>
      <p:bldP spid="19" grpId="0" animBg="1"/>
      <p:bldP spid="19"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7758D8-B553-9621-A106-59E6A6CD2FEB}"/>
              </a:ext>
            </a:extLst>
          </p:cNvPr>
          <p:cNvSpPr>
            <a:spLocks noGrp="1"/>
          </p:cNvSpPr>
          <p:nvPr>
            <p:ph idx="1"/>
          </p:nvPr>
        </p:nvSpPr>
        <p:spPr>
          <a:xfrm>
            <a:off x="531552" y="1099039"/>
            <a:ext cx="6581425" cy="4277396"/>
          </a:xfrm>
        </p:spPr>
        <p:txBody>
          <a:bodyPr>
            <a:noAutofit/>
          </a:bodyPr>
          <a:lstStyle/>
          <a:p>
            <a:pPr marL="0" indent="0" algn="l" rtl="0" fontAlgn="base">
              <a:lnSpc>
                <a:spcPct val="150000"/>
              </a:lnSpc>
              <a:buNone/>
            </a:pPr>
            <a:r>
              <a:rPr lang="en-US" sz="18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Randy has spent the past 15 years identifying, creating, and enhancing workflows, identifying raw data trends and translating them into actionable KPIs for retail and health care companies of all sizes. </a:t>
            </a:r>
            <a:r>
              <a:rPr lang="id-ID" sz="18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800" u="none" strike="noStrike">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lgn="l" rtl="0" fontAlgn="base">
              <a:lnSpc>
                <a:spcPct val="150000"/>
              </a:lnSpc>
              <a:buNone/>
            </a:pPr>
            <a:r>
              <a:rPr lang="en-US" sz="18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Randy currently serves as Senior Practice Analyst for Symplast, the mobile EHR/practice management platform designed specifically for plastic surgery and medical spas. With a focus on maximizing the patient's experience, Randy regularly presents best practices to help medical business owners increase revenue and enhance the patient experience.</a:t>
            </a:r>
            <a:r>
              <a:rPr lang="id-ID" sz="18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p>
        </p:txBody>
      </p:sp>
      <p:sp>
        <p:nvSpPr>
          <p:cNvPr id="3" name="Title 2">
            <a:extLst>
              <a:ext uri="{FF2B5EF4-FFF2-40B4-BE49-F238E27FC236}">
                <a16:creationId xmlns:a16="http://schemas.microsoft.com/office/drawing/2014/main" id="{2FA6B2AB-E515-8148-C11A-6B0D012245C3}"/>
              </a:ext>
            </a:extLst>
          </p:cNvPr>
          <p:cNvSpPr>
            <a:spLocks noGrp="1"/>
          </p:cNvSpPr>
          <p:nvPr>
            <p:ph type="title"/>
          </p:nvPr>
        </p:nvSpPr>
        <p:spPr>
          <a:xfrm>
            <a:off x="531552" y="-33444"/>
            <a:ext cx="10515600" cy="984173"/>
          </a:xfrm>
        </p:spPr>
        <p:txBody>
          <a:bodyPr/>
          <a:lstStyle/>
          <a:p>
            <a:r>
              <a:rPr lang="en-US">
                <a:solidFill>
                  <a:schemeClr val="accent2"/>
                </a:solidFill>
                <a:latin typeface="Roboto" panose="02000000000000000000" pitchFamily="2" charset="0"/>
                <a:ea typeface="Roboto" panose="02000000000000000000" pitchFamily="2" charset="0"/>
                <a:cs typeface="Calibri" panose="020F0502020204030204" pitchFamily="34" charset="0"/>
              </a:rPr>
              <a:t>Randy </a:t>
            </a:r>
            <a:r>
              <a:rPr lang="en-US" err="1">
                <a:solidFill>
                  <a:schemeClr val="accent2"/>
                </a:solidFill>
                <a:latin typeface="Roboto" panose="02000000000000000000" pitchFamily="2" charset="0"/>
                <a:ea typeface="Roboto" panose="02000000000000000000" pitchFamily="2" charset="0"/>
                <a:cs typeface="Calibri" panose="020F0502020204030204" pitchFamily="34" charset="0"/>
              </a:rPr>
              <a:t>Torban</a:t>
            </a:r>
            <a:endParaRPr lang="en-US">
              <a:solidFill>
                <a:schemeClr val="accent2"/>
              </a:solidFill>
              <a:latin typeface="Roboto" panose="02000000000000000000" pitchFamily="2" charset="0"/>
              <a:ea typeface="Roboto" panose="02000000000000000000" pitchFamily="2" charset="0"/>
              <a:cs typeface="Calibri" panose="020F0502020204030204" pitchFamily="34" charset="0"/>
            </a:endParaRPr>
          </a:p>
        </p:txBody>
      </p:sp>
      <p:sp>
        <p:nvSpPr>
          <p:cNvPr id="4" name="Footer Placeholder 3">
            <a:extLst>
              <a:ext uri="{FF2B5EF4-FFF2-40B4-BE49-F238E27FC236}">
                <a16:creationId xmlns:a16="http://schemas.microsoft.com/office/drawing/2014/main" id="{14149C80-3A6E-3193-9242-852AED8E575F}"/>
              </a:ext>
            </a:extLst>
          </p:cNvPr>
          <p:cNvSpPr>
            <a:spLocks noGrp="1"/>
          </p:cNvSpPr>
          <p:nvPr>
            <p:ph type="ftr" sz="quarter" idx="10"/>
          </p:nvPr>
        </p:nvSpPr>
        <p:spPr/>
        <p:txBody>
          <a:bodyPr/>
          <a:lstStyle/>
          <a:p>
            <a:r>
              <a:rPr lang="en-US"/>
              <a:t>Randy Torban | @Symplast_EHR</a:t>
            </a:r>
          </a:p>
        </p:txBody>
      </p:sp>
      <p:pic>
        <p:nvPicPr>
          <p:cNvPr id="1026" name="Picture 2">
            <a:extLst>
              <a:ext uri="{FF2B5EF4-FFF2-40B4-BE49-F238E27FC236}">
                <a16:creationId xmlns:a16="http://schemas.microsoft.com/office/drawing/2014/main" id="{F93B64AE-169D-4249-B93A-67AAC94EF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1030979"/>
            <a:ext cx="4199229" cy="41897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0DD38D1-29F1-404F-8EEE-101EC0518032}"/>
              </a:ext>
            </a:extLst>
          </p:cNvPr>
          <p:cNvCxnSpPr/>
          <p:nvPr/>
        </p:nvCxnSpPr>
        <p:spPr>
          <a:xfrm>
            <a:off x="443345" y="803563"/>
            <a:ext cx="10764982"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5445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4798D5-0F26-0B1A-0FB1-458C8C851680}"/>
              </a:ext>
            </a:extLst>
          </p:cNvPr>
          <p:cNvSpPr>
            <a:spLocks noGrp="1"/>
          </p:cNvSpPr>
          <p:nvPr>
            <p:ph idx="1"/>
          </p:nvPr>
        </p:nvSpPr>
        <p:spPr>
          <a:xfrm>
            <a:off x="381000" y="810040"/>
            <a:ext cx="5567654" cy="4681654"/>
          </a:xfrm>
        </p:spPr>
        <p:txBody>
          <a:bodyPr vert="horz" lIns="91440" tIns="45720" rIns="91440" bIns="45720" rtlCol="0" anchor="t">
            <a:normAutofit fontScale="70000" lnSpcReduction="20000"/>
          </a:bodyPr>
          <a:lstStyle/>
          <a:p>
            <a:pPr marL="0" indent="0">
              <a:buNone/>
            </a:pPr>
            <a:endParaRPr lang="en-US">
              <a:latin typeface="Roboto" panose="02000000000000000000" pitchFamily="2" charset="0"/>
              <a:ea typeface="Roboto" panose="02000000000000000000" pitchFamily="2" charset="0"/>
            </a:endParaRPr>
          </a:p>
          <a:p>
            <a:pPr>
              <a:buFont typeface="Wingdings" pitchFamily="2" charset="2"/>
              <a:buChar char="ü"/>
            </a:pPr>
            <a:r>
              <a:rPr lang="en-US">
                <a:latin typeface="Roboto"/>
                <a:ea typeface="Roboto"/>
              </a:rPr>
              <a:t>Inventory counts with updates</a:t>
            </a:r>
            <a:br>
              <a:rPr lang="en-US">
                <a:latin typeface="Roboto"/>
                <a:ea typeface="Roboto"/>
              </a:rPr>
            </a:br>
            <a:r>
              <a:rPr lang="en-US">
                <a:latin typeface="Roboto"/>
                <a:ea typeface="Roboto"/>
              </a:rPr>
              <a:t> </a:t>
            </a:r>
          </a:p>
          <a:p>
            <a:pPr>
              <a:buFont typeface="Wingdings" pitchFamily="2" charset="2"/>
              <a:buChar char="ü"/>
            </a:pPr>
            <a:r>
              <a:rPr lang="en-US">
                <a:latin typeface="Roboto"/>
                <a:ea typeface="Roboto"/>
              </a:rPr>
              <a:t>Notate incoming inventory</a:t>
            </a:r>
          </a:p>
          <a:p>
            <a:pPr marL="0" indent="0">
              <a:buNone/>
            </a:pPr>
            <a:r>
              <a:rPr lang="en-US">
                <a:latin typeface="Roboto"/>
                <a:ea typeface="Roboto"/>
              </a:rPr>
              <a:t>Identify Missing/broken inventory</a:t>
            </a:r>
            <a:br>
              <a:rPr lang="en-US">
                <a:latin typeface="Roboto"/>
                <a:ea typeface="Roboto"/>
              </a:rPr>
            </a:br>
            <a:r>
              <a:rPr lang="en-US">
                <a:latin typeface="Roboto"/>
                <a:ea typeface="Roboto"/>
              </a:rPr>
              <a:t> </a:t>
            </a:r>
          </a:p>
          <a:p>
            <a:pPr>
              <a:buFont typeface="Wingdings" pitchFamily="2" charset="2"/>
              <a:buChar char="ü"/>
            </a:pPr>
            <a:r>
              <a:rPr lang="en-US">
                <a:latin typeface="Roboto"/>
                <a:ea typeface="Roboto"/>
              </a:rPr>
              <a:t>Track Inventory transfers – between locations and business units</a:t>
            </a:r>
            <a:br>
              <a:rPr lang="en-US">
                <a:latin typeface="Roboto"/>
                <a:ea typeface="Roboto"/>
              </a:rPr>
            </a:br>
            <a:endParaRPr lang="en-US">
              <a:latin typeface="Roboto"/>
              <a:ea typeface="Roboto"/>
            </a:endParaRPr>
          </a:p>
          <a:p>
            <a:pPr>
              <a:buFont typeface="Wingdings" pitchFamily="2" charset="2"/>
              <a:buChar char="ü"/>
            </a:pPr>
            <a:r>
              <a:rPr lang="en-US">
                <a:latin typeface="Roboto"/>
                <a:ea typeface="Roboto"/>
              </a:rPr>
              <a:t>All inventory movement by User for oversight and accountability </a:t>
            </a:r>
            <a:br>
              <a:rPr lang="en-US">
                <a:latin typeface="Roboto"/>
                <a:ea typeface="Roboto"/>
              </a:rPr>
            </a:br>
            <a:endParaRPr lang="en-US">
              <a:latin typeface="Roboto"/>
              <a:ea typeface="Roboto"/>
            </a:endParaRPr>
          </a:p>
          <a:p>
            <a:pPr>
              <a:buFont typeface="Wingdings" pitchFamily="2" charset="2"/>
              <a:buChar char="ü"/>
            </a:pPr>
            <a:r>
              <a:rPr lang="en-US">
                <a:latin typeface="Roboto"/>
                <a:ea typeface="Roboto"/>
              </a:rPr>
              <a:t>Inventory alerts when running low on stock </a:t>
            </a:r>
            <a:br>
              <a:rPr lang="en-US">
                <a:latin typeface="Roboto"/>
                <a:ea typeface="Roboto"/>
              </a:rPr>
            </a:br>
            <a:br>
              <a:rPr lang="en-US">
                <a:latin typeface="Roboto"/>
                <a:ea typeface="Roboto"/>
              </a:rPr>
            </a:br>
            <a:endParaRPr lang="en-US">
              <a:latin typeface="Roboto"/>
              <a:ea typeface="Roboto"/>
            </a:endParaRPr>
          </a:p>
          <a:p>
            <a:pPr marL="0" indent="0">
              <a:buNone/>
            </a:pPr>
            <a:r>
              <a:rPr lang="en-US" b="1" i="1">
                <a:latin typeface="Roboto"/>
                <a:ea typeface="Roboto"/>
              </a:rPr>
              <a:t>Know your item and disposable utilization for future orders to lower your cost </a:t>
            </a:r>
          </a:p>
          <a:p>
            <a:endParaRPr lang="en-US">
              <a:latin typeface="Roboto" panose="02000000000000000000" pitchFamily="2" charset="0"/>
              <a:ea typeface="Roboto" panose="02000000000000000000" pitchFamily="2" charset="0"/>
            </a:endParaRPr>
          </a:p>
        </p:txBody>
      </p:sp>
      <p:sp>
        <p:nvSpPr>
          <p:cNvPr id="4" name="Footer Placeholder 3">
            <a:extLst>
              <a:ext uri="{FF2B5EF4-FFF2-40B4-BE49-F238E27FC236}">
                <a16:creationId xmlns:a16="http://schemas.microsoft.com/office/drawing/2014/main" id="{2D64B27C-38F4-08D6-102C-7F8E9168F5FB}"/>
              </a:ext>
            </a:extLst>
          </p:cNvPr>
          <p:cNvSpPr>
            <a:spLocks noGrp="1"/>
          </p:cNvSpPr>
          <p:nvPr>
            <p:ph type="ftr" sz="quarter" idx="10"/>
          </p:nvPr>
        </p:nvSpPr>
        <p:spPr/>
        <p:txBody>
          <a:bodyPr/>
          <a:lstStyle/>
          <a:p>
            <a:r>
              <a:rPr lang="en-US"/>
              <a:t>Randy Torban | @Symplast_EHR</a:t>
            </a:r>
          </a:p>
        </p:txBody>
      </p:sp>
      <p:pic>
        <p:nvPicPr>
          <p:cNvPr id="9" name="Picture 8" descr="Table&#10;&#10;Description automatically generated">
            <a:extLst>
              <a:ext uri="{FF2B5EF4-FFF2-40B4-BE49-F238E27FC236}">
                <a16:creationId xmlns:a16="http://schemas.microsoft.com/office/drawing/2014/main" id="{59FF039A-67D2-A7A1-6B3A-08F5FD73CAC2}"/>
              </a:ext>
            </a:extLst>
          </p:cNvPr>
          <p:cNvPicPr>
            <a:picLocks noChangeAspect="1"/>
          </p:cNvPicPr>
          <p:nvPr/>
        </p:nvPicPr>
        <p:blipFill>
          <a:blip r:embed="rId2"/>
          <a:stretch>
            <a:fillRect/>
          </a:stretch>
        </p:blipFill>
        <p:spPr>
          <a:xfrm>
            <a:off x="6152143" y="1177495"/>
            <a:ext cx="5660923" cy="4245692"/>
          </a:xfrm>
          <a:prstGeom prst="rect">
            <a:avLst/>
          </a:prstGeom>
        </p:spPr>
      </p:pic>
      <p:cxnSp>
        <p:nvCxnSpPr>
          <p:cNvPr id="7" name="Straight Connector 6">
            <a:extLst>
              <a:ext uri="{FF2B5EF4-FFF2-40B4-BE49-F238E27FC236}">
                <a16:creationId xmlns:a16="http://schemas.microsoft.com/office/drawing/2014/main" id="{1619EDF9-CCD0-DFC0-CAC9-BAEA62307D34}"/>
              </a:ext>
            </a:extLst>
          </p:cNvPr>
          <p:cNvCxnSpPr>
            <a:cxnSpLocks/>
          </p:cNvCxnSpPr>
          <p:nvPr/>
        </p:nvCxnSpPr>
        <p:spPr>
          <a:xfrm>
            <a:off x="642003" y="847556"/>
            <a:ext cx="10890869" cy="0"/>
          </a:xfrm>
          <a:prstGeom prst="line">
            <a:avLst/>
          </a:prstGeom>
          <a:ln w="57150"/>
        </p:spPr>
        <p:style>
          <a:lnRef idx="1">
            <a:schemeClr val="dk1"/>
          </a:lnRef>
          <a:fillRef idx="0">
            <a:schemeClr val="dk1"/>
          </a:fillRef>
          <a:effectRef idx="0">
            <a:schemeClr val="dk1"/>
          </a:effectRef>
          <a:fontRef idx="minor">
            <a:schemeClr val="tx1"/>
          </a:fontRef>
        </p:style>
      </p:cxnSp>
      <p:sp>
        <p:nvSpPr>
          <p:cNvPr id="8" name="Title 2">
            <a:extLst>
              <a:ext uri="{FF2B5EF4-FFF2-40B4-BE49-F238E27FC236}">
                <a16:creationId xmlns:a16="http://schemas.microsoft.com/office/drawing/2014/main" id="{38BEB972-3BD1-5031-1D18-E3379C1A83D1}"/>
              </a:ext>
            </a:extLst>
          </p:cNvPr>
          <p:cNvSpPr txBox="1">
            <a:spLocks/>
          </p:cNvSpPr>
          <p:nvPr/>
        </p:nvSpPr>
        <p:spPr>
          <a:xfrm>
            <a:off x="582039" y="39210"/>
            <a:ext cx="11016495" cy="847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a:lstStyle>
          <a:p>
            <a:pPr algn="ctr"/>
            <a:r>
              <a:rPr lang="en-US" sz="4000">
                <a:solidFill>
                  <a:schemeClr val="accent2"/>
                </a:solidFill>
                <a:latin typeface="Roboto"/>
                <a:ea typeface="Roboto"/>
                <a:cs typeface="Lato Semibold"/>
              </a:rPr>
              <a:t>Tracking Inventory is Key</a:t>
            </a:r>
            <a:endParaRPr lang="en-US">
              <a:solidFill>
                <a:schemeClr val="accent2"/>
              </a:solidFill>
            </a:endParaRPr>
          </a:p>
        </p:txBody>
      </p:sp>
      <p:pic>
        <p:nvPicPr>
          <p:cNvPr id="5" name="Picture 6" descr="A picture containing text, monitor, black, lit&#10;&#10;Description automatically generated">
            <a:extLst>
              <a:ext uri="{FF2B5EF4-FFF2-40B4-BE49-F238E27FC236}">
                <a16:creationId xmlns:a16="http://schemas.microsoft.com/office/drawing/2014/main" id="{51D57EE0-C742-FF91-B37E-194AF5721222}"/>
              </a:ext>
            </a:extLst>
          </p:cNvPr>
          <p:cNvPicPr>
            <a:picLocks noChangeAspect="1"/>
          </p:cNvPicPr>
          <p:nvPr/>
        </p:nvPicPr>
        <p:blipFill>
          <a:blip r:embed="rId3"/>
          <a:stretch>
            <a:fillRect/>
          </a:stretch>
        </p:blipFill>
        <p:spPr>
          <a:xfrm>
            <a:off x="4810019" y="-225320"/>
            <a:ext cx="8345170" cy="6752374"/>
          </a:xfrm>
          <a:prstGeom prst="rect">
            <a:avLst/>
          </a:prstGeom>
        </p:spPr>
      </p:pic>
      <p:sp>
        <p:nvSpPr>
          <p:cNvPr id="3" name="Rectangle 2">
            <a:extLst>
              <a:ext uri="{FF2B5EF4-FFF2-40B4-BE49-F238E27FC236}">
                <a16:creationId xmlns:a16="http://schemas.microsoft.com/office/drawing/2014/main" id="{61021572-2486-19F5-C28B-3DEE5AA09C5C}"/>
              </a:ext>
            </a:extLst>
          </p:cNvPr>
          <p:cNvSpPr/>
          <p:nvPr/>
        </p:nvSpPr>
        <p:spPr>
          <a:xfrm>
            <a:off x="10326255" y="2022764"/>
            <a:ext cx="397163" cy="3251200"/>
          </a:xfrm>
          <a:prstGeom prst="rect">
            <a:avLst/>
          </a:prstGeom>
          <a:solidFill>
            <a:srgbClr val="FF0000">
              <a:alpha val="1882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8D6F9E-0287-63C3-B7EC-0CE7BE7565E4}"/>
              </a:ext>
            </a:extLst>
          </p:cNvPr>
          <p:cNvSpPr/>
          <p:nvPr/>
        </p:nvSpPr>
        <p:spPr>
          <a:xfrm>
            <a:off x="10723418" y="2325727"/>
            <a:ext cx="1006764" cy="220672"/>
          </a:xfrm>
          <a:prstGeom prst="rect">
            <a:avLst/>
          </a:prstGeom>
          <a:solidFill>
            <a:srgbClr val="00C95B">
              <a:alpha val="1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1B3760-487D-F9FD-20DC-477510E7391B}"/>
              </a:ext>
            </a:extLst>
          </p:cNvPr>
          <p:cNvSpPr/>
          <p:nvPr/>
        </p:nvSpPr>
        <p:spPr>
          <a:xfrm>
            <a:off x="10728926" y="3680802"/>
            <a:ext cx="1006764" cy="220672"/>
          </a:xfrm>
          <a:prstGeom prst="rect">
            <a:avLst/>
          </a:prstGeom>
          <a:solidFill>
            <a:srgbClr val="00C95B">
              <a:alpha val="1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5CE9BE-64B3-0682-7842-D03F5DB85548}"/>
              </a:ext>
            </a:extLst>
          </p:cNvPr>
          <p:cNvSpPr/>
          <p:nvPr/>
        </p:nvSpPr>
        <p:spPr>
          <a:xfrm>
            <a:off x="10728926" y="2732621"/>
            <a:ext cx="1006764" cy="220672"/>
          </a:xfrm>
          <a:prstGeom prst="rect">
            <a:avLst/>
          </a:prstGeom>
          <a:solidFill>
            <a:srgbClr val="00C95B">
              <a:alpha val="1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A2C474-8CA2-953D-1553-18291A554416}"/>
              </a:ext>
            </a:extLst>
          </p:cNvPr>
          <p:cNvSpPr/>
          <p:nvPr/>
        </p:nvSpPr>
        <p:spPr>
          <a:xfrm>
            <a:off x="8982604" y="2063890"/>
            <a:ext cx="817178" cy="3071528"/>
          </a:xfrm>
          <a:prstGeom prst="rect">
            <a:avLst/>
          </a:prstGeom>
          <a:solidFill>
            <a:srgbClr val="B51BD9">
              <a:alpha val="27059"/>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E971E9B-EA04-04C0-3B50-DD669A9BAA69}"/>
              </a:ext>
            </a:extLst>
          </p:cNvPr>
          <p:cNvCxnSpPr>
            <a:cxnSpLocks/>
          </p:cNvCxnSpPr>
          <p:nvPr/>
        </p:nvCxnSpPr>
        <p:spPr>
          <a:xfrm>
            <a:off x="4304145" y="1246909"/>
            <a:ext cx="6073528" cy="9959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EFDFAA-4E80-34CF-FED7-8FBB80BC10F6}"/>
              </a:ext>
            </a:extLst>
          </p:cNvPr>
          <p:cNvCxnSpPr>
            <a:cxnSpLocks/>
            <a:endCxn id="6" idx="1"/>
          </p:cNvCxnSpPr>
          <p:nvPr/>
        </p:nvCxnSpPr>
        <p:spPr>
          <a:xfrm>
            <a:off x="4304145" y="1994773"/>
            <a:ext cx="6419273" cy="441290"/>
          </a:xfrm>
          <a:prstGeom prst="straightConnector1">
            <a:avLst/>
          </a:prstGeom>
          <a:ln w="38100">
            <a:solidFill>
              <a:srgbClr val="00C95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DBA089E-0BA1-DB7F-3BC5-CDCC700C02D5}"/>
              </a:ext>
            </a:extLst>
          </p:cNvPr>
          <p:cNvCxnSpPr>
            <a:cxnSpLocks/>
            <a:endCxn id="13" idx="1"/>
          </p:cNvCxnSpPr>
          <p:nvPr/>
        </p:nvCxnSpPr>
        <p:spPr>
          <a:xfrm>
            <a:off x="4304145" y="2010568"/>
            <a:ext cx="6424781" cy="832389"/>
          </a:xfrm>
          <a:prstGeom prst="straightConnector1">
            <a:avLst/>
          </a:prstGeom>
          <a:ln w="38100">
            <a:solidFill>
              <a:srgbClr val="00C95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878C1EA-1E87-02A8-1413-1AE32D4BA1C3}"/>
              </a:ext>
            </a:extLst>
          </p:cNvPr>
          <p:cNvCxnSpPr>
            <a:cxnSpLocks/>
            <a:endCxn id="11" idx="1"/>
          </p:cNvCxnSpPr>
          <p:nvPr/>
        </p:nvCxnSpPr>
        <p:spPr>
          <a:xfrm>
            <a:off x="4304145" y="1994773"/>
            <a:ext cx="6424781" cy="1796365"/>
          </a:xfrm>
          <a:prstGeom prst="straightConnector1">
            <a:avLst/>
          </a:prstGeom>
          <a:ln w="38100">
            <a:solidFill>
              <a:srgbClr val="00C95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D6310A7-472B-335E-4089-DCCEFB6FCFD8}"/>
              </a:ext>
            </a:extLst>
          </p:cNvPr>
          <p:cNvCxnSpPr>
            <a:cxnSpLocks/>
          </p:cNvCxnSpPr>
          <p:nvPr/>
        </p:nvCxnSpPr>
        <p:spPr>
          <a:xfrm>
            <a:off x="5840083" y="3519577"/>
            <a:ext cx="3142521" cy="524504"/>
          </a:xfrm>
          <a:prstGeom prst="straightConnector1">
            <a:avLst/>
          </a:prstGeom>
          <a:ln w="38100">
            <a:solidFill>
              <a:srgbClr val="B51BD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2D9A4A3-C2D6-57F4-4091-16A9C106653E}"/>
              </a:ext>
            </a:extLst>
          </p:cNvPr>
          <p:cNvCxnSpPr>
            <a:cxnSpLocks/>
          </p:cNvCxnSpPr>
          <p:nvPr/>
        </p:nvCxnSpPr>
        <p:spPr>
          <a:xfrm flipV="1">
            <a:off x="4924780" y="2620078"/>
            <a:ext cx="5740278" cy="1313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08DE56A-7DFD-1808-078B-0BF84F0F16A0}"/>
              </a:ext>
            </a:extLst>
          </p:cNvPr>
          <p:cNvSpPr/>
          <p:nvPr/>
        </p:nvSpPr>
        <p:spPr>
          <a:xfrm>
            <a:off x="10706500" y="2530840"/>
            <a:ext cx="1006764" cy="196324"/>
          </a:xfrm>
          <a:prstGeom prst="rect">
            <a:avLst/>
          </a:prstGeom>
          <a:solidFill>
            <a:srgbClr val="3FC7EE">
              <a:alpha val="1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7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 presetClass="emph" presetSubtype="2" fill="hold" nodeType="withEffect">
                                  <p:stCondLst>
                                    <p:cond delay="0"/>
                                  </p:stCondLst>
                                  <p:iterate type="lt">
                                    <p:tmPct val="0"/>
                                  </p:iterate>
                                  <p:childTnLst>
                                    <p:animClr clrSpc="rgb" dir="cw">
                                      <p:cBhvr override="childStyle">
                                        <p:cTn id="9" dur="500" fill="hold"/>
                                        <p:tgtEl>
                                          <p:spTgt spid="2">
                                            <p:txEl>
                                              <p:pRg st="1" end="1"/>
                                            </p:txEl>
                                          </p:spTgt>
                                        </p:tgtEl>
                                        <p:attrNameLst>
                                          <p:attrName>style.color</p:attrName>
                                        </p:attrNameLst>
                                      </p:cBhvr>
                                      <p:to>
                                        <a:srgbClr val="FF0200"/>
                                      </p:to>
                                    </p:animClr>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iterate type="lt">
                                    <p:tmPct val="0"/>
                                  </p:iterate>
                                  <p:childTnLst>
                                    <p:animClr clrSpc="rgb" dir="cw">
                                      <p:cBhvr override="childStyle">
                                        <p:cTn id="16" dur="500" fill="hold"/>
                                        <p:tgtEl>
                                          <p:spTgt spid="2">
                                            <p:txEl>
                                              <p:pRg st="1" end="1"/>
                                            </p:txEl>
                                          </p:spTgt>
                                        </p:tgtEl>
                                        <p:attrNameLst>
                                          <p:attrName>style.color</p:attrName>
                                        </p:attrNameLst>
                                      </p:cBhvr>
                                      <p:to>
                                        <a:schemeClr val="tx1"/>
                                      </p:to>
                                    </p:animClr>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3" presetClass="emph" presetSubtype="2" fill="hold" nodeType="withEffect">
                                  <p:stCondLst>
                                    <p:cond delay="0"/>
                                  </p:stCondLst>
                                  <p:childTnLst>
                                    <p:animClr clrSpc="rgb" dir="cw">
                                      <p:cBhvr override="childStyle">
                                        <p:cTn id="29" dur="500" fill="hold"/>
                                        <p:tgtEl>
                                          <p:spTgt spid="2">
                                            <p:txEl>
                                              <p:pRg st="2" end="2"/>
                                            </p:txEl>
                                          </p:spTgt>
                                        </p:tgtEl>
                                        <p:attrNameLst>
                                          <p:attrName>style.color</p:attrName>
                                        </p:attrNameLst>
                                      </p:cBhvr>
                                      <p:to>
                                        <a:srgbClr val="FF0200"/>
                                      </p:to>
                                    </p:animClr>
                                  </p:childTnLst>
                                </p:cTn>
                              </p:par>
                              <p:par>
                                <p:cTn id="30" presetID="3" presetClass="emph" presetSubtype="2" fill="hold" nodeType="withEffect">
                                  <p:stCondLst>
                                    <p:cond delay="0"/>
                                  </p:stCondLst>
                                  <p:childTnLst>
                                    <p:animClr clrSpc="rgb" dir="cw">
                                      <p:cBhvr override="childStyle">
                                        <p:cTn id="31" dur="500" fill="hold"/>
                                        <p:tgtEl>
                                          <p:spTgt spid="2">
                                            <p:txEl>
                                              <p:pRg st="3" end="3"/>
                                            </p:txEl>
                                          </p:spTgt>
                                        </p:tgtEl>
                                        <p:attrNameLst>
                                          <p:attrName>style.color</p:attrName>
                                        </p:attrNameLst>
                                      </p:cBhvr>
                                      <p:to>
                                        <a:srgbClr val="FF0200"/>
                                      </p:to>
                                    </p:animClr>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3" presetClass="emph" presetSubtype="2" fill="hold" nodeType="withEffect">
                                  <p:stCondLst>
                                    <p:cond delay="0"/>
                                  </p:stCondLst>
                                  <p:childTnLst>
                                    <p:animClr clrSpc="rgb" dir="cw">
                                      <p:cBhvr override="childStyle">
                                        <p:cTn id="68" dur="500" fill="hold"/>
                                        <p:tgtEl>
                                          <p:spTgt spid="2">
                                            <p:txEl>
                                              <p:pRg st="2" end="2"/>
                                            </p:txEl>
                                          </p:spTgt>
                                        </p:tgtEl>
                                        <p:attrNameLst>
                                          <p:attrName>style.color</p:attrName>
                                        </p:attrNameLst>
                                      </p:cBhvr>
                                      <p:to>
                                        <a:schemeClr val="tx1"/>
                                      </p:to>
                                    </p:animClr>
                                  </p:childTnLst>
                                </p:cTn>
                              </p:par>
                              <p:par>
                                <p:cTn id="69" presetID="3" presetClass="emph" presetSubtype="2" fill="hold" nodeType="withEffect">
                                  <p:stCondLst>
                                    <p:cond delay="0"/>
                                  </p:stCondLst>
                                  <p:childTnLst>
                                    <p:animClr clrSpc="rgb" dir="cw">
                                      <p:cBhvr override="childStyle">
                                        <p:cTn id="70" dur="500" fill="hold"/>
                                        <p:tgtEl>
                                          <p:spTgt spid="2">
                                            <p:txEl>
                                              <p:pRg st="3" end="3"/>
                                            </p:txEl>
                                          </p:spTgt>
                                        </p:tgtEl>
                                        <p:attrNameLst>
                                          <p:attrName>style.color</p:attrName>
                                        </p:attrNameLst>
                                      </p:cBhvr>
                                      <p:to>
                                        <a:schemeClr val="tx1"/>
                                      </p:to>
                                    </p:animClr>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3" presetClass="emph" presetSubtype="2" fill="hold" nodeType="withEffect">
                                  <p:stCondLst>
                                    <p:cond delay="0"/>
                                  </p:stCondLst>
                                  <p:childTnLst>
                                    <p:animClr clrSpc="rgb" dir="cw">
                                      <p:cBhvr override="childStyle">
                                        <p:cTn id="80" dur="500" fill="hold"/>
                                        <p:tgtEl>
                                          <p:spTgt spid="2">
                                            <p:txEl>
                                              <p:pRg st="4" end="4"/>
                                            </p:txEl>
                                          </p:spTgt>
                                        </p:tgtEl>
                                        <p:attrNameLst>
                                          <p:attrName>style.color</p:attrName>
                                        </p:attrNameLst>
                                      </p:cBhvr>
                                      <p:to>
                                        <a:srgbClr val="FF0000"/>
                                      </p:to>
                                    </p:animClr>
                                  </p:childTnLst>
                                </p:cTn>
                              </p:par>
                            </p:childTnLst>
                          </p:cTn>
                        </p:par>
                      </p:childTnLst>
                    </p:cTn>
                  </p:par>
                  <p:par>
                    <p:cTn id="81" fill="hold">
                      <p:stCondLst>
                        <p:cond delay="indefinite"/>
                      </p:stCondLst>
                      <p:childTnLst>
                        <p:par>
                          <p:cTn id="82" fill="hold">
                            <p:stCondLst>
                              <p:cond delay="0"/>
                            </p:stCondLst>
                            <p:childTnLst>
                              <p:par>
                                <p:cTn id="83" presetID="3" presetClass="emph" presetSubtype="2" fill="hold" nodeType="clickEffect">
                                  <p:stCondLst>
                                    <p:cond delay="0"/>
                                  </p:stCondLst>
                                  <p:childTnLst>
                                    <p:animClr clrSpc="rgb" dir="cw">
                                      <p:cBhvr override="childStyle">
                                        <p:cTn id="84" dur="500" fill="hold"/>
                                        <p:tgtEl>
                                          <p:spTgt spid="2">
                                            <p:txEl>
                                              <p:pRg st="4" end="4"/>
                                            </p:txEl>
                                          </p:spTgt>
                                        </p:tgtEl>
                                        <p:attrNameLst>
                                          <p:attrName>style.color</p:attrName>
                                        </p:attrNameLst>
                                      </p:cBhvr>
                                      <p:to>
                                        <a:schemeClr val="tx1"/>
                                      </p:to>
                                    </p:animClr>
                                  </p:childTnLst>
                                </p:cTn>
                              </p:par>
                              <p:par>
                                <p:cTn id="85" presetID="10" presetClass="exit" presetSubtype="0" fill="hold" nodeType="withEffect">
                                  <p:stCondLst>
                                    <p:cond delay="0"/>
                                  </p:stCondLst>
                                  <p:childTnLst>
                                    <p:animEffect transition="out" filter="fade">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2"/>
                                        </p:tgtEl>
                                      </p:cBhvr>
                                    </p:animEffect>
                                    <p:set>
                                      <p:cBhvr>
                                        <p:cTn id="90" dur="1" fill="hold">
                                          <p:stCondLst>
                                            <p:cond delay="499"/>
                                          </p:stCondLst>
                                        </p:cTn>
                                        <p:tgtEl>
                                          <p:spTgt spid="3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3" presetClass="emph" presetSubtype="2" fill="hold" nodeType="clickEffect">
                                  <p:stCondLst>
                                    <p:cond delay="0"/>
                                  </p:stCondLst>
                                  <p:childTnLst>
                                    <p:animClr clrSpc="rgb" dir="cw">
                                      <p:cBhvr override="childStyle">
                                        <p:cTn id="94" dur="500" fill="hold"/>
                                        <p:tgtEl>
                                          <p:spTgt spid="2">
                                            <p:txEl>
                                              <p:pRg st="5" end="5"/>
                                            </p:txEl>
                                          </p:spTgt>
                                        </p:tgtEl>
                                        <p:attrNameLst>
                                          <p:attrName>style.color</p:attrName>
                                        </p:attrNameLst>
                                      </p:cBhvr>
                                      <p:to>
                                        <a:srgbClr val="FF0200"/>
                                      </p:to>
                                    </p:animClr>
                                  </p:childTnLst>
                                </p:cTn>
                              </p:par>
                              <p:par>
                                <p:cTn id="95" presetID="10"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3" presetClass="emph" presetSubtype="2" fill="hold" nodeType="withEffect">
                                  <p:stCondLst>
                                    <p:cond delay="0"/>
                                  </p:stCondLst>
                                  <p:childTnLst>
                                    <p:animClr clrSpc="rgb" dir="cw">
                                      <p:cBhvr override="childStyle">
                                        <p:cTn id="110" dur="500" fill="hold"/>
                                        <p:tgtEl>
                                          <p:spTgt spid="2">
                                            <p:txEl>
                                              <p:pRg st="5" end="5"/>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3" grpId="0" animBg="1"/>
      <p:bldP spid="13" grpId="1" animBg="1"/>
      <p:bldP spid="10" grpId="0" animBg="1"/>
      <p:bldP spid="10" grpId="1" animBg="1"/>
      <p:bldP spid="32" grpId="0" animBg="1"/>
      <p:bldP spid="3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4798D5-0F26-0B1A-0FB1-458C8C851680}"/>
              </a:ext>
            </a:extLst>
          </p:cNvPr>
          <p:cNvSpPr>
            <a:spLocks noGrp="1"/>
          </p:cNvSpPr>
          <p:nvPr>
            <p:ph idx="1"/>
          </p:nvPr>
        </p:nvSpPr>
        <p:spPr>
          <a:xfrm>
            <a:off x="482495" y="1102000"/>
            <a:ext cx="7357821" cy="4029884"/>
          </a:xfrm>
        </p:spPr>
        <p:txBody>
          <a:bodyPr vert="horz" lIns="91440" tIns="45720" rIns="91440" bIns="45720" rtlCol="0" anchor="t">
            <a:noAutofit/>
          </a:bodyPr>
          <a:lstStyle/>
          <a:p>
            <a:pPr marL="0" indent="0">
              <a:lnSpc>
                <a:spcPct val="100000"/>
              </a:lnSpc>
              <a:buNone/>
            </a:pPr>
            <a:r>
              <a:rPr lang="en-US" sz="1600" b="1">
                <a:latin typeface="Roboto"/>
                <a:ea typeface="Roboto"/>
                <a:cs typeface="Roboto"/>
              </a:rPr>
              <a:t>Sales by various dimensions… </a:t>
            </a:r>
            <a:endParaRPr lang="en-US" sz="1600" b="1">
              <a:latin typeface="Roboto"/>
            </a:endParaRPr>
          </a:p>
          <a:p>
            <a:pPr>
              <a:lnSpc>
                <a:spcPct val="100000"/>
              </a:lnSpc>
            </a:pPr>
            <a:r>
              <a:rPr lang="en-US" sz="1600">
                <a:latin typeface="Roboto"/>
                <a:ea typeface="Roboto"/>
                <a:cs typeface="Roboto"/>
              </a:rPr>
              <a:t>Sales by item and service </a:t>
            </a:r>
          </a:p>
          <a:p>
            <a:pPr lvl="1">
              <a:lnSpc>
                <a:spcPct val="100000"/>
              </a:lnSpc>
            </a:pPr>
            <a:r>
              <a:rPr lang="en-US" sz="1600">
                <a:latin typeface="Roboto"/>
                <a:ea typeface="Roboto"/>
                <a:cs typeface="Roboto"/>
              </a:rPr>
              <a:t>But by gross and new sales totals to see most popular/profitable items and services </a:t>
            </a:r>
          </a:p>
          <a:p>
            <a:pPr>
              <a:lnSpc>
                <a:spcPct val="100000"/>
              </a:lnSpc>
            </a:pPr>
            <a:r>
              <a:rPr lang="en-US" sz="1600">
                <a:latin typeface="Roboto"/>
                <a:ea typeface="Roboto"/>
                <a:cs typeface="Roboto"/>
              </a:rPr>
              <a:t>By provider/staff: Who is your top performer and earner? What’s the delta between them and your next best? </a:t>
            </a:r>
          </a:p>
          <a:p>
            <a:pPr>
              <a:lnSpc>
                <a:spcPct val="100000"/>
              </a:lnSpc>
            </a:pPr>
            <a:r>
              <a:rPr lang="en-US" sz="1600">
                <a:latin typeface="Roboto"/>
                <a:ea typeface="Roboto"/>
                <a:cs typeface="Roboto"/>
              </a:rPr>
              <a:t>By patient: What patients are your biggest spenders? Offer them loyalty or let your marketing team target them in campaigns </a:t>
            </a:r>
            <a:br>
              <a:rPr lang="en-US" sz="1600">
                <a:latin typeface="Roboto" panose="02000000000000000000" pitchFamily="2" charset="0"/>
                <a:ea typeface="Roboto" panose="02000000000000000000" pitchFamily="2" charset="0"/>
                <a:cs typeface="Roboto" panose="02000000000000000000" pitchFamily="2" charset="0"/>
              </a:rPr>
            </a:br>
            <a:r>
              <a:rPr lang="en-US" sz="600">
                <a:latin typeface="Roboto"/>
                <a:ea typeface="Roboto"/>
                <a:cs typeface="Roboto"/>
              </a:rPr>
              <a:t> </a:t>
            </a:r>
            <a:endParaRPr lang="en-US" sz="1600">
              <a:latin typeface="Roboto"/>
              <a:ea typeface="Roboto"/>
              <a:cs typeface="Roboto"/>
            </a:endParaRPr>
          </a:p>
          <a:p>
            <a:pPr marL="0" indent="0">
              <a:lnSpc>
                <a:spcPct val="100000"/>
              </a:lnSpc>
              <a:buNone/>
            </a:pPr>
            <a:r>
              <a:rPr lang="en-US" sz="1600" b="1">
                <a:latin typeface="Roboto"/>
                <a:ea typeface="Roboto"/>
                <a:cs typeface="Roboto"/>
              </a:rPr>
              <a:t>Appointment details </a:t>
            </a:r>
          </a:p>
          <a:p>
            <a:pPr>
              <a:lnSpc>
                <a:spcPct val="100000"/>
              </a:lnSpc>
            </a:pPr>
            <a:r>
              <a:rPr lang="en-US" sz="1600">
                <a:latin typeface="Roboto"/>
                <a:ea typeface="Roboto"/>
                <a:cs typeface="Roboto"/>
              </a:rPr>
              <a:t>What are your outcomes? Some would ask “what is your conversion rate?” </a:t>
            </a:r>
          </a:p>
          <a:p>
            <a:pPr>
              <a:lnSpc>
                <a:spcPct val="100000"/>
              </a:lnSpc>
            </a:pPr>
            <a:r>
              <a:rPr lang="en-US" sz="1600">
                <a:latin typeface="Roboto"/>
                <a:ea typeface="Roboto"/>
                <a:cs typeface="Roboto"/>
              </a:rPr>
              <a:t>What is your ratio of online bookings to your phone? </a:t>
            </a:r>
          </a:p>
          <a:p>
            <a:pPr lvl="1">
              <a:lnSpc>
                <a:spcPct val="100000"/>
              </a:lnSpc>
            </a:pPr>
            <a:r>
              <a:rPr lang="en-US" sz="1600">
                <a:latin typeface="Roboto"/>
                <a:ea typeface="Roboto"/>
                <a:cs typeface="Roboto"/>
              </a:rPr>
              <a:t>Do you need another front desk person? Add more overhead? </a:t>
            </a:r>
          </a:p>
          <a:p>
            <a:pPr marL="0" indent="0">
              <a:lnSpc>
                <a:spcPct val="100000"/>
              </a:lnSpc>
              <a:buNone/>
            </a:pPr>
            <a:r>
              <a:rPr lang="en-US" sz="1600" b="1">
                <a:latin typeface="Roboto"/>
                <a:ea typeface="Roboto"/>
                <a:cs typeface="Roboto"/>
              </a:rPr>
              <a:t>Review a User Audit report to track everything staff is doing (right and wrong) </a:t>
            </a:r>
          </a:p>
          <a:p>
            <a:pPr>
              <a:lnSpc>
                <a:spcPct val="100000"/>
              </a:lnSpc>
            </a:pP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a:extLst>
              <a:ext uri="{FF2B5EF4-FFF2-40B4-BE49-F238E27FC236}">
                <a16:creationId xmlns:a16="http://schemas.microsoft.com/office/drawing/2014/main" id="{2D64B27C-38F4-08D6-102C-7F8E9168F5FB}"/>
              </a:ext>
            </a:extLst>
          </p:cNvPr>
          <p:cNvSpPr>
            <a:spLocks noGrp="1"/>
          </p:cNvSpPr>
          <p:nvPr>
            <p:ph type="ftr" sz="quarter" idx="10"/>
          </p:nvPr>
        </p:nvSpPr>
        <p:spPr/>
        <p:txBody>
          <a:bodyPr/>
          <a:lstStyle/>
          <a:p>
            <a:r>
              <a:rPr lang="en-US">
                <a:latin typeface="Lato"/>
                <a:ea typeface="Lato"/>
                <a:cs typeface="Lato"/>
              </a:rPr>
              <a:t>Randy </a:t>
            </a:r>
            <a:r>
              <a:rPr lang="en-US" err="1">
                <a:latin typeface="Lato"/>
                <a:ea typeface="Lato"/>
                <a:cs typeface="Lato"/>
              </a:rPr>
              <a:t>Torban</a:t>
            </a:r>
            <a:r>
              <a:rPr lang="en-US">
                <a:latin typeface="Lato"/>
                <a:ea typeface="Lato"/>
                <a:cs typeface="Lato"/>
              </a:rPr>
              <a:t> | @Symplast_EHR</a:t>
            </a:r>
          </a:p>
        </p:txBody>
      </p:sp>
      <p:pic>
        <p:nvPicPr>
          <p:cNvPr id="5" name="Picture 5">
            <a:extLst>
              <a:ext uri="{FF2B5EF4-FFF2-40B4-BE49-F238E27FC236}">
                <a16:creationId xmlns:a16="http://schemas.microsoft.com/office/drawing/2014/main" id="{3A3A649D-C194-C1F4-4F6A-FACCF523B5FB}"/>
              </a:ext>
            </a:extLst>
          </p:cNvPr>
          <p:cNvPicPr>
            <a:picLocks noChangeAspect="1"/>
          </p:cNvPicPr>
          <p:nvPr/>
        </p:nvPicPr>
        <p:blipFill rotWithShape="1">
          <a:blip r:embed="rId2"/>
          <a:srcRect t="26187" r="9091" b="12755"/>
          <a:stretch/>
        </p:blipFill>
        <p:spPr>
          <a:xfrm>
            <a:off x="7767485" y="1541184"/>
            <a:ext cx="4170515" cy="2340585"/>
          </a:xfrm>
          <a:prstGeom prst="rect">
            <a:avLst/>
          </a:prstGeom>
          <a:gradFill>
            <a:gsLst>
              <a:gs pos="0">
                <a:schemeClr val="bg1"/>
              </a:gs>
              <a:gs pos="100000">
                <a:schemeClr val="bg1"/>
              </a:gs>
            </a:gsLst>
            <a:lin ang="0" scaled="0"/>
          </a:gradFill>
        </p:spPr>
      </p:pic>
      <p:cxnSp>
        <p:nvCxnSpPr>
          <p:cNvPr id="6" name="Straight Connector 5">
            <a:extLst>
              <a:ext uri="{FF2B5EF4-FFF2-40B4-BE49-F238E27FC236}">
                <a16:creationId xmlns:a16="http://schemas.microsoft.com/office/drawing/2014/main" id="{79D71ADD-9411-D5FD-7233-37FE3D5239D9}"/>
              </a:ext>
            </a:extLst>
          </p:cNvPr>
          <p:cNvCxnSpPr>
            <a:cxnSpLocks/>
          </p:cNvCxnSpPr>
          <p:nvPr/>
        </p:nvCxnSpPr>
        <p:spPr>
          <a:xfrm>
            <a:off x="650565" y="1097692"/>
            <a:ext cx="10890869" cy="0"/>
          </a:xfrm>
          <a:prstGeom prst="line">
            <a:avLst/>
          </a:prstGeom>
          <a:ln w="57150"/>
        </p:spPr>
        <p:style>
          <a:lnRef idx="1">
            <a:schemeClr val="dk1"/>
          </a:lnRef>
          <a:fillRef idx="0">
            <a:schemeClr val="dk1"/>
          </a:fillRef>
          <a:effectRef idx="0">
            <a:schemeClr val="dk1"/>
          </a:effectRef>
          <a:fontRef idx="minor">
            <a:schemeClr val="tx1"/>
          </a:fontRef>
        </p:style>
      </p:cxnSp>
      <p:sp>
        <p:nvSpPr>
          <p:cNvPr id="7" name="Title 2">
            <a:extLst>
              <a:ext uri="{FF2B5EF4-FFF2-40B4-BE49-F238E27FC236}">
                <a16:creationId xmlns:a16="http://schemas.microsoft.com/office/drawing/2014/main" id="{6E7AA9DE-11B7-821A-8DBA-4334B388153C}"/>
              </a:ext>
            </a:extLst>
          </p:cNvPr>
          <p:cNvSpPr txBox="1">
            <a:spLocks/>
          </p:cNvSpPr>
          <p:nvPr/>
        </p:nvSpPr>
        <p:spPr>
          <a:xfrm>
            <a:off x="590601" y="193322"/>
            <a:ext cx="11016495" cy="98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sz="4000">
                <a:solidFill>
                  <a:schemeClr val="accent2"/>
                </a:solidFill>
              </a:rPr>
              <a:t>Measuring our Performance</a:t>
            </a:r>
            <a:endParaRPr lang="en-US" sz="4800">
              <a:solidFill>
                <a:schemeClr val="accent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9560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DA5DC6-EEEC-3940-0E58-37518AF840E2}"/>
              </a:ext>
            </a:extLst>
          </p:cNvPr>
          <p:cNvSpPr>
            <a:spLocks noGrp="1"/>
          </p:cNvSpPr>
          <p:nvPr>
            <p:ph type="ftr" sz="quarter" idx="10"/>
          </p:nvPr>
        </p:nvSpPr>
        <p:spPr/>
        <p:txBody>
          <a:bodyPr/>
          <a:lstStyle/>
          <a:p>
            <a:r>
              <a:rPr lang="en-US"/>
              <a:t>Randy Torban | @Symplast_EHR</a:t>
            </a:r>
          </a:p>
        </p:txBody>
      </p:sp>
      <p:cxnSp>
        <p:nvCxnSpPr>
          <p:cNvPr id="7" name="Straight Connector 6">
            <a:extLst>
              <a:ext uri="{FF2B5EF4-FFF2-40B4-BE49-F238E27FC236}">
                <a16:creationId xmlns:a16="http://schemas.microsoft.com/office/drawing/2014/main" id="{DAB188EF-25F8-B567-963E-D1E549E9B766}"/>
              </a:ext>
            </a:extLst>
          </p:cNvPr>
          <p:cNvCxnSpPr>
            <a:cxnSpLocks/>
          </p:cNvCxnSpPr>
          <p:nvPr/>
        </p:nvCxnSpPr>
        <p:spPr>
          <a:xfrm>
            <a:off x="650565" y="1097692"/>
            <a:ext cx="10890869" cy="0"/>
          </a:xfrm>
          <a:prstGeom prst="line">
            <a:avLst/>
          </a:prstGeom>
          <a:ln w="57150"/>
        </p:spPr>
        <p:style>
          <a:lnRef idx="1">
            <a:schemeClr val="dk1"/>
          </a:lnRef>
          <a:fillRef idx="0">
            <a:schemeClr val="dk1"/>
          </a:fillRef>
          <a:effectRef idx="0">
            <a:schemeClr val="dk1"/>
          </a:effectRef>
          <a:fontRef idx="minor">
            <a:schemeClr val="tx1"/>
          </a:fontRef>
        </p:style>
      </p:cxnSp>
      <p:sp>
        <p:nvSpPr>
          <p:cNvPr id="8" name="Title 2">
            <a:extLst>
              <a:ext uri="{FF2B5EF4-FFF2-40B4-BE49-F238E27FC236}">
                <a16:creationId xmlns:a16="http://schemas.microsoft.com/office/drawing/2014/main" id="{E774DE04-57DA-A4FE-5427-AA8156ED00FF}"/>
              </a:ext>
            </a:extLst>
          </p:cNvPr>
          <p:cNvSpPr txBox="1">
            <a:spLocks/>
          </p:cNvSpPr>
          <p:nvPr/>
        </p:nvSpPr>
        <p:spPr>
          <a:xfrm>
            <a:off x="590601" y="193322"/>
            <a:ext cx="11016495" cy="98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sz="4000">
                <a:solidFill>
                  <a:schemeClr val="accent2"/>
                </a:solidFill>
              </a:rPr>
              <a:t>Return on Investment</a:t>
            </a:r>
            <a:endParaRPr lang="en-US" sz="4800">
              <a:solidFill>
                <a:schemeClr val="accent2"/>
              </a:solidFill>
              <a:latin typeface="Roboto" panose="02000000000000000000" pitchFamily="2" charset="0"/>
              <a:ea typeface="Roboto" panose="02000000000000000000" pitchFamily="2" charset="0"/>
            </a:endParaRPr>
          </a:p>
        </p:txBody>
      </p:sp>
      <p:graphicFrame>
        <p:nvGraphicFramePr>
          <p:cNvPr id="3" name="Table 4">
            <a:extLst>
              <a:ext uri="{FF2B5EF4-FFF2-40B4-BE49-F238E27FC236}">
                <a16:creationId xmlns:a16="http://schemas.microsoft.com/office/drawing/2014/main" id="{144C8C6B-CC1C-694D-2AEF-1BF3D786CC18}"/>
              </a:ext>
            </a:extLst>
          </p:cNvPr>
          <p:cNvGraphicFramePr>
            <a:graphicFrameLocks noGrp="1"/>
          </p:cNvGraphicFramePr>
          <p:nvPr>
            <p:extLst>
              <p:ext uri="{D42A27DB-BD31-4B8C-83A1-F6EECF244321}">
                <p14:modId xmlns:p14="http://schemas.microsoft.com/office/powerpoint/2010/main" val="3208459797"/>
              </p:ext>
            </p:extLst>
          </p:nvPr>
        </p:nvGraphicFramePr>
        <p:xfrm>
          <a:off x="587752" y="1357120"/>
          <a:ext cx="11016495" cy="3979990"/>
        </p:xfrm>
        <a:graphic>
          <a:graphicData uri="http://schemas.openxmlformats.org/drawingml/2006/table">
            <a:tbl>
              <a:tblPr bandRow="1">
                <a:tableStyleId>{2D5ABB26-0587-4C30-8999-92F81FD0307C}</a:tableStyleId>
              </a:tblPr>
              <a:tblGrid>
                <a:gridCol w="8959800">
                  <a:extLst>
                    <a:ext uri="{9D8B030D-6E8A-4147-A177-3AD203B41FA5}">
                      <a16:colId xmlns:a16="http://schemas.microsoft.com/office/drawing/2014/main" val="2917790884"/>
                    </a:ext>
                  </a:extLst>
                </a:gridCol>
                <a:gridCol w="2056695">
                  <a:extLst>
                    <a:ext uri="{9D8B030D-6E8A-4147-A177-3AD203B41FA5}">
                      <a16:colId xmlns:a16="http://schemas.microsoft.com/office/drawing/2014/main" val="2539324039"/>
                    </a:ext>
                  </a:extLst>
                </a:gridCol>
              </a:tblGrid>
              <a:tr h="568570">
                <a:tc>
                  <a:txBody>
                    <a:bodyPr/>
                    <a:lstStyle/>
                    <a:p>
                      <a:r>
                        <a:rPr lang="en-US" sz="2400" b="0" i="0">
                          <a:effectLst/>
                          <a:latin typeface="Roboto"/>
                          <a:ea typeface="Roboto"/>
                          <a:cs typeface="Roboto"/>
                        </a:rPr>
                        <a:t>More appointments per hour</a:t>
                      </a:r>
                      <a:r>
                        <a:rPr lang="en-US" sz="2400">
                          <a:latin typeface="Roboto"/>
                          <a:ea typeface="Roboto"/>
                          <a:cs typeface="Roboto"/>
                        </a:rPr>
                        <a:t> …………………………………………………………….</a:t>
                      </a:r>
                      <a:endParaRPr lang="en-US" sz="2400"/>
                    </a:p>
                  </a:txBody>
                  <a:tcPr anchor="ctr"/>
                </a:tc>
                <a:tc>
                  <a:txBody>
                    <a:bodyPr/>
                    <a:lstStyle/>
                    <a:p>
                      <a:r>
                        <a:rPr lang="en-US" sz="2400"/>
                        <a:t>5%</a:t>
                      </a:r>
                    </a:p>
                  </a:txBody>
                  <a:tcPr anchor="ctr"/>
                </a:tc>
                <a:extLst>
                  <a:ext uri="{0D108BD9-81ED-4DB2-BD59-A6C34878D82A}">
                    <a16:rowId xmlns:a16="http://schemas.microsoft.com/office/drawing/2014/main" val="1315404831"/>
                  </a:ext>
                </a:extLst>
              </a:tr>
              <a:tr h="568570">
                <a:tc>
                  <a:txBody>
                    <a:bodyPr/>
                    <a:lstStyle/>
                    <a:p>
                      <a:r>
                        <a:rPr lang="en-US" sz="2400" b="0" i="0">
                          <a:effectLst/>
                          <a:latin typeface="Roboto"/>
                          <a:ea typeface="Roboto"/>
                          <a:cs typeface="Roboto"/>
                        </a:rPr>
                        <a:t>Increase revenue per invoice</a:t>
                      </a:r>
                      <a:r>
                        <a:rPr lang="en-US" sz="2400">
                          <a:latin typeface="Roboto"/>
                          <a:ea typeface="Roboto"/>
                          <a:cs typeface="Roboto"/>
                        </a:rPr>
                        <a:t> …………………………………………………………….</a:t>
                      </a:r>
                      <a:endParaRPr lang="en-US" sz="2400"/>
                    </a:p>
                  </a:txBody>
                  <a:tcPr anchor="ctr"/>
                </a:tc>
                <a:tc>
                  <a:txBody>
                    <a:bodyPr/>
                    <a:lstStyle/>
                    <a:p>
                      <a:r>
                        <a:rPr lang="en-US" sz="2400"/>
                        <a:t>5%</a:t>
                      </a:r>
                    </a:p>
                  </a:txBody>
                  <a:tcPr anchor="ctr"/>
                </a:tc>
                <a:extLst>
                  <a:ext uri="{0D108BD9-81ED-4DB2-BD59-A6C34878D82A}">
                    <a16:rowId xmlns:a16="http://schemas.microsoft.com/office/drawing/2014/main" val="546480143"/>
                  </a:ext>
                </a:extLst>
              </a:tr>
              <a:tr h="568570">
                <a:tc>
                  <a:txBody>
                    <a:bodyPr/>
                    <a:lstStyle/>
                    <a:p>
                      <a:r>
                        <a:rPr lang="en-US" sz="2400" b="0" i="0">
                          <a:effectLst/>
                          <a:latin typeface="Roboto"/>
                          <a:ea typeface="Roboto"/>
                          <a:cs typeface="Roboto"/>
                        </a:rPr>
                        <a:t>Decreasing costs of goods sold</a:t>
                      </a:r>
                      <a:r>
                        <a:rPr lang="en-US" sz="2400">
                          <a:latin typeface="Roboto"/>
                          <a:ea typeface="Roboto"/>
                          <a:cs typeface="Roboto"/>
                        </a:rPr>
                        <a:t> ……………………………………………………….</a:t>
                      </a:r>
                      <a:endParaRPr lang="en-US" sz="2400"/>
                    </a:p>
                  </a:txBody>
                  <a:tcPr anchor="ctr"/>
                </a:tc>
                <a:tc>
                  <a:txBody>
                    <a:bodyPr/>
                    <a:lstStyle/>
                    <a:p>
                      <a:r>
                        <a:rPr lang="en-US" sz="2400"/>
                        <a:t>5%</a:t>
                      </a:r>
                    </a:p>
                  </a:txBody>
                  <a:tcPr anchor="ctr"/>
                </a:tc>
                <a:extLst>
                  <a:ext uri="{0D108BD9-81ED-4DB2-BD59-A6C34878D82A}">
                    <a16:rowId xmlns:a16="http://schemas.microsoft.com/office/drawing/2014/main" val="1872919608"/>
                  </a:ext>
                </a:extLst>
              </a:tr>
              <a:tr h="568570">
                <a:tc>
                  <a:txBody>
                    <a:bodyPr/>
                    <a:lstStyle/>
                    <a:p>
                      <a:r>
                        <a:rPr lang="en-US" sz="2400" b="0" i="0">
                          <a:effectLst/>
                          <a:latin typeface="Roboto"/>
                          <a:ea typeface="Roboto"/>
                          <a:cs typeface="Roboto"/>
                        </a:rPr>
                        <a:t>Selling more items/services with higher margins</a:t>
                      </a:r>
                      <a:r>
                        <a:rPr lang="en-US" sz="2400">
                          <a:latin typeface="Roboto"/>
                          <a:ea typeface="Roboto"/>
                          <a:cs typeface="Roboto"/>
                        </a:rPr>
                        <a:t> ………………………….</a:t>
                      </a:r>
                      <a:endParaRPr lang="en-US" sz="2400"/>
                    </a:p>
                  </a:txBody>
                  <a:tcPr anchor="ctr"/>
                </a:tc>
                <a:tc>
                  <a:txBody>
                    <a:bodyPr/>
                    <a:lstStyle/>
                    <a:p>
                      <a:r>
                        <a:rPr lang="en-US" sz="2400"/>
                        <a:t>5%</a:t>
                      </a:r>
                    </a:p>
                  </a:txBody>
                  <a:tcPr anchor="ctr"/>
                </a:tc>
                <a:extLst>
                  <a:ext uri="{0D108BD9-81ED-4DB2-BD59-A6C34878D82A}">
                    <a16:rowId xmlns:a16="http://schemas.microsoft.com/office/drawing/2014/main" val="4003521248"/>
                  </a:ext>
                </a:extLst>
              </a:tr>
              <a:tr h="568570">
                <a:tc>
                  <a:txBody>
                    <a:bodyPr/>
                    <a:lstStyle/>
                    <a:p>
                      <a:r>
                        <a:rPr lang="en-US" sz="2400" b="0" i="0">
                          <a:effectLst/>
                          <a:latin typeface="Roboto"/>
                          <a:ea typeface="Roboto"/>
                          <a:cs typeface="Roboto"/>
                        </a:rPr>
                        <a:t>Providing every patient with a</a:t>
                      </a:r>
                      <a:r>
                        <a:rPr lang="en-US" sz="2400">
                          <a:latin typeface="Roboto"/>
                          <a:ea typeface="Roboto"/>
                          <a:cs typeface="Roboto"/>
                        </a:rPr>
                        <a:t> 1, 3, 5+ year treatment plan ………….</a:t>
                      </a:r>
                      <a:endParaRPr lang="en-US" sz="2400"/>
                    </a:p>
                  </a:txBody>
                  <a:tcPr anchor="ctr"/>
                </a:tc>
                <a:tc>
                  <a:txBody>
                    <a:bodyPr/>
                    <a:lstStyle/>
                    <a:p>
                      <a:r>
                        <a:rPr lang="en-US" sz="2400"/>
                        <a:t>5%</a:t>
                      </a:r>
                    </a:p>
                  </a:txBody>
                  <a:tcPr anchor="ctr"/>
                </a:tc>
                <a:extLst>
                  <a:ext uri="{0D108BD9-81ED-4DB2-BD59-A6C34878D82A}">
                    <a16:rowId xmlns:a16="http://schemas.microsoft.com/office/drawing/2014/main" val="3645200474"/>
                  </a:ext>
                </a:extLst>
              </a:tr>
              <a:tr h="568570">
                <a:tc>
                  <a:txBody>
                    <a:bodyPr/>
                    <a:lstStyle/>
                    <a:p>
                      <a:r>
                        <a:rPr lang="en-US" sz="2300" b="0" i="0">
                          <a:effectLst/>
                          <a:latin typeface="Roboto"/>
                          <a:ea typeface="Roboto"/>
                          <a:cs typeface="Roboto"/>
                        </a:rPr>
                        <a:t>More reoccurring patient appointments </a:t>
                      </a:r>
                      <a:r>
                        <a:rPr lang="en-US" sz="2300">
                          <a:latin typeface="Roboto"/>
                          <a:ea typeface="Roboto"/>
                          <a:cs typeface="Roboto"/>
                        </a:rPr>
                        <a:t>+</a:t>
                      </a:r>
                      <a:r>
                        <a:rPr lang="en-US" sz="2300" b="0" i="0">
                          <a:effectLst/>
                          <a:latin typeface="Roboto"/>
                          <a:ea typeface="Roboto"/>
                          <a:cs typeface="Roboto"/>
                        </a:rPr>
                        <a:t> new patient appointments</a:t>
                      </a:r>
                      <a:endParaRPr lang="en-US" sz="2300"/>
                    </a:p>
                  </a:txBody>
                  <a:tcPr anchor="ctr">
                    <a:lnB w="12700" cap="flat" cmpd="sng" algn="ctr">
                      <a:solidFill>
                        <a:schemeClr val="tx1"/>
                      </a:solidFill>
                      <a:prstDash val="solid"/>
                      <a:round/>
                      <a:headEnd type="none" w="med" len="med"/>
                      <a:tailEnd type="none" w="med" len="med"/>
                    </a:lnB>
                  </a:tcPr>
                </a:tc>
                <a:tc>
                  <a:txBody>
                    <a:bodyPr/>
                    <a:lstStyle/>
                    <a:p>
                      <a:r>
                        <a:rPr lang="en-US" sz="2400"/>
                        <a:t>5%</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3543679"/>
                  </a:ext>
                </a:extLst>
              </a:tr>
              <a:tr h="568570">
                <a:tc>
                  <a:txBody>
                    <a:bodyPr/>
                    <a:lstStyle/>
                    <a:p>
                      <a:pPr algn="r"/>
                      <a:r>
                        <a:rPr lang="en-US" sz="2400" b="1" i="1">
                          <a:solidFill>
                            <a:schemeClr val="accent6">
                              <a:lumMod val="75000"/>
                            </a:schemeClr>
                          </a:solidFill>
                          <a:latin typeface="Roboto"/>
                          <a:ea typeface="Roboto"/>
                          <a:cs typeface="Roboto"/>
                        </a:rPr>
                        <a:t>Add up the above = </a:t>
                      </a:r>
                      <a:endParaRPr lang="en-US" sz="2400" b="1" i="1">
                        <a:solidFill>
                          <a:schemeClr val="accent6">
                            <a:lumMod val="75000"/>
                          </a:schemeClr>
                        </a:solidFill>
                      </a:endParaRPr>
                    </a:p>
                  </a:txBody>
                  <a:tcPr anchor="ctr">
                    <a:lnT w="12700" cap="flat" cmpd="sng" algn="ctr">
                      <a:solidFill>
                        <a:schemeClr val="tx1"/>
                      </a:solidFill>
                      <a:prstDash val="solid"/>
                      <a:round/>
                      <a:headEnd type="none" w="med" len="med"/>
                      <a:tailEnd type="none" w="med" len="med"/>
                    </a:lnT>
                  </a:tcPr>
                </a:tc>
                <a:tc>
                  <a:txBody>
                    <a:bodyPr/>
                    <a:lstStyle/>
                    <a:p>
                      <a:r>
                        <a:rPr lang="en-US" sz="2400" b="1" i="1">
                          <a:solidFill>
                            <a:schemeClr val="accent6">
                              <a:lumMod val="75000"/>
                            </a:schemeClr>
                          </a:solidFill>
                        </a:rPr>
                        <a:t>30% increase!</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21076837"/>
                  </a:ext>
                </a:extLst>
              </a:tr>
            </a:tbl>
          </a:graphicData>
        </a:graphic>
      </p:graphicFrame>
    </p:spTree>
    <p:extLst>
      <p:ext uri="{BB962C8B-B14F-4D97-AF65-F5344CB8AC3E}">
        <p14:creationId xmlns:p14="http://schemas.microsoft.com/office/powerpoint/2010/main" val="411789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DA5DC6-EEEC-3940-0E58-37518AF840E2}"/>
              </a:ext>
            </a:extLst>
          </p:cNvPr>
          <p:cNvSpPr>
            <a:spLocks noGrp="1"/>
          </p:cNvSpPr>
          <p:nvPr>
            <p:ph type="ftr" sz="quarter" idx="10"/>
          </p:nvPr>
        </p:nvSpPr>
        <p:spPr/>
        <p:txBody>
          <a:bodyPr/>
          <a:lstStyle/>
          <a:p>
            <a:r>
              <a:rPr lang="en-US"/>
              <a:t>Randy Torban | @Symplast_EHR</a:t>
            </a:r>
          </a:p>
        </p:txBody>
      </p:sp>
      <p:pic>
        <p:nvPicPr>
          <p:cNvPr id="2" name="Picture 1" descr="A person holding a tablet&#10;&#10;Description automatically generated with low confidence">
            <a:extLst>
              <a:ext uri="{FF2B5EF4-FFF2-40B4-BE49-F238E27FC236}">
                <a16:creationId xmlns:a16="http://schemas.microsoft.com/office/drawing/2014/main" id="{D23E78CB-4FA0-06D5-65ED-F62321A3965E}"/>
              </a:ext>
            </a:extLst>
          </p:cNvPr>
          <p:cNvPicPr>
            <a:picLocks noChangeAspect="1"/>
          </p:cNvPicPr>
          <p:nvPr/>
        </p:nvPicPr>
        <p:blipFill>
          <a:blip r:embed="rId3"/>
          <a:stretch>
            <a:fillRect/>
          </a:stretch>
        </p:blipFill>
        <p:spPr>
          <a:xfrm>
            <a:off x="0" y="-351649"/>
            <a:ext cx="12326469" cy="5914811"/>
          </a:xfrm>
          <a:prstGeom prst="rect">
            <a:avLst/>
          </a:prstGeom>
        </p:spPr>
      </p:pic>
      <p:sp>
        <p:nvSpPr>
          <p:cNvPr id="5" name="Subtitle 2">
            <a:extLst>
              <a:ext uri="{FF2B5EF4-FFF2-40B4-BE49-F238E27FC236}">
                <a16:creationId xmlns:a16="http://schemas.microsoft.com/office/drawing/2014/main" id="{443FC27B-C256-AE84-8BD5-C7C944314504}"/>
              </a:ext>
            </a:extLst>
          </p:cNvPr>
          <p:cNvSpPr txBox="1">
            <a:spLocks/>
          </p:cNvSpPr>
          <p:nvPr/>
        </p:nvSpPr>
        <p:spPr>
          <a:xfrm>
            <a:off x="3313896" y="2855171"/>
            <a:ext cx="2342834" cy="2156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latin typeface="Roboto" panose="02000000000000000000" pitchFamily="2" charset="0"/>
                <a:ea typeface="Roboto" panose="02000000000000000000" pitchFamily="2" charset="0"/>
                <a:cs typeface="Roboto" panose="02000000000000000000" pitchFamily="2" charset="0"/>
              </a:rPr>
              <a:t>Randy </a:t>
            </a:r>
            <a:r>
              <a:rPr lang="en-US" sz="2000" b="1" err="1">
                <a:latin typeface="Roboto" panose="02000000000000000000" pitchFamily="2" charset="0"/>
                <a:ea typeface="Roboto" panose="02000000000000000000" pitchFamily="2" charset="0"/>
                <a:cs typeface="Roboto" panose="02000000000000000000" pitchFamily="2" charset="0"/>
              </a:rPr>
              <a:t>Torban</a:t>
            </a:r>
            <a:endParaRPr lang="en-US" sz="2000" b="1">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US" sz="1400" i="1">
                <a:latin typeface="Roboto" panose="02000000000000000000" pitchFamily="2" charset="0"/>
                <a:ea typeface="Roboto" panose="02000000000000000000" pitchFamily="2" charset="0"/>
                <a:cs typeface="Roboto" panose="02000000000000000000" pitchFamily="2" charset="0"/>
              </a:rPr>
              <a:t>Senior Practice Analyst</a:t>
            </a:r>
          </a:p>
          <a:p>
            <a:pPr marL="0" indent="0">
              <a:buFont typeface="Arial" panose="020B0604020202020204" pitchFamily="34" charset="0"/>
              <a:buNone/>
            </a:pPr>
            <a:r>
              <a:rPr lang="en-US" sz="1400" err="1">
                <a:latin typeface="Roboto" panose="02000000000000000000" pitchFamily="2" charset="0"/>
                <a:ea typeface="Roboto" panose="02000000000000000000" pitchFamily="2" charset="0"/>
                <a:cs typeface="Roboto" panose="02000000000000000000" pitchFamily="2" charset="0"/>
              </a:rPr>
              <a:t>rtorban@Symplast.com</a:t>
            </a:r>
            <a:endParaRPr lang="en-US" sz="140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US" sz="1400">
                <a:latin typeface="Roboto" panose="02000000000000000000" pitchFamily="2" charset="0"/>
                <a:ea typeface="Roboto" panose="02000000000000000000" pitchFamily="2" charset="0"/>
                <a:cs typeface="Roboto" panose="02000000000000000000" pitchFamily="2" charset="0"/>
              </a:rPr>
              <a:t>844-796-7527</a:t>
            </a:r>
          </a:p>
          <a:p>
            <a:pPr marL="0" indent="0">
              <a:buFont typeface="Arial" panose="020B0604020202020204" pitchFamily="34" charset="0"/>
              <a:buNone/>
            </a:pPr>
            <a:r>
              <a:rPr lang="en-US" sz="1400" err="1">
                <a:latin typeface="Roboto" panose="02000000000000000000" pitchFamily="2" charset="0"/>
                <a:ea typeface="Roboto" panose="02000000000000000000" pitchFamily="2" charset="0"/>
                <a:cs typeface="Roboto" panose="02000000000000000000" pitchFamily="2" charset="0"/>
              </a:rPr>
              <a:t>Symplast.com</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8E9BD443-0DFC-EE68-DD9D-4872419AB58E}"/>
              </a:ext>
            </a:extLst>
          </p:cNvPr>
          <p:cNvSpPr txBox="1"/>
          <p:nvPr/>
        </p:nvSpPr>
        <p:spPr>
          <a:xfrm>
            <a:off x="1345406" y="1760122"/>
            <a:ext cx="3770584" cy="830997"/>
          </a:xfrm>
          <a:prstGeom prst="rect">
            <a:avLst/>
          </a:prstGeom>
          <a:noFill/>
        </p:spPr>
        <p:txBody>
          <a:bodyPr wrap="none" rtlCol="0">
            <a:spAutoFit/>
          </a:bodyPr>
          <a:lstStyle/>
          <a:p>
            <a:r>
              <a:rPr lang="en-US" sz="4800" b="1">
                <a:solidFill>
                  <a:srgbClr val="E37639"/>
                </a:solidFill>
                <a:latin typeface="Roboto" panose="02000000000000000000" pitchFamily="2" charset="0"/>
                <a:ea typeface="Roboto" panose="02000000000000000000" pitchFamily="2" charset="0"/>
                <a:cs typeface="Roboto" panose="02000000000000000000" pitchFamily="2" charset="0"/>
              </a:rPr>
              <a:t>THANK YOU!</a:t>
            </a:r>
          </a:p>
        </p:txBody>
      </p:sp>
      <p:pic>
        <p:nvPicPr>
          <p:cNvPr id="11" name="Picture 10" descr="Qr code&#10;&#10;Description automatically generated">
            <a:extLst>
              <a:ext uri="{FF2B5EF4-FFF2-40B4-BE49-F238E27FC236}">
                <a16:creationId xmlns:a16="http://schemas.microsoft.com/office/drawing/2014/main" id="{EBB68095-045B-491F-E667-7EB6F68A9929}"/>
              </a:ext>
            </a:extLst>
          </p:cNvPr>
          <p:cNvPicPr>
            <a:picLocks noChangeAspect="1"/>
          </p:cNvPicPr>
          <p:nvPr/>
        </p:nvPicPr>
        <p:blipFill>
          <a:blip r:embed="rId4"/>
          <a:stretch>
            <a:fillRect/>
          </a:stretch>
        </p:blipFill>
        <p:spPr>
          <a:xfrm>
            <a:off x="1448717" y="2779809"/>
            <a:ext cx="1781981" cy="1781981"/>
          </a:xfrm>
          <a:prstGeom prst="rect">
            <a:avLst/>
          </a:prstGeom>
        </p:spPr>
      </p:pic>
    </p:spTree>
    <p:extLst>
      <p:ext uri="{BB962C8B-B14F-4D97-AF65-F5344CB8AC3E}">
        <p14:creationId xmlns:p14="http://schemas.microsoft.com/office/powerpoint/2010/main" val="388371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A6B2AB-E515-8148-C11A-6B0D012245C3}"/>
              </a:ext>
            </a:extLst>
          </p:cNvPr>
          <p:cNvSpPr>
            <a:spLocks noGrp="1"/>
          </p:cNvSpPr>
          <p:nvPr>
            <p:ph type="title"/>
          </p:nvPr>
        </p:nvSpPr>
        <p:spPr>
          <a:xfrm>
            <a:off x="531552" y="-33444"/>
            <a:ext cx="10515600" cy="984173"/>
          </a:xfrm>
        </p:spPr>
        <p:txBody>
          <a:bodyPr/>
          <a:lstStyle/>
          <a:p>
            <a:r>
              <a:rPr lang="en-US" sz="4400">
                <a:solidFill>
                  <a:schemeClr val="accent2"/>
                </a:solidFill>
                <a:latin typeface="Roboto" panose="02000000000000000000" pitchFamily="2" charset="0"/>
                <a:ea typeface="Roboto" panose="02000000000000000000" pitchFamily="2" charset="0"/>
                <a:cs typeface="Calibri" panose="020F0502020204030204" pitchFamily="34" charset="0"/>
              </a:rPr>
              <a:t>Agenda</a:t>
            </a:r>
            <a:endParaRPr lang="en-US">
              <a:solidFill>
                <a:schemeClr val="accent2"/>
              </a:solidFill>
              <a:latin typeface="Roboto" panose="02000000000000000000" pitchFamily="2" charset="0"/>
              <a:ea typeface="Roboto" panose="02000000000000000000" pitchFamily="2" charset="0"/>
              <a:cs typeface="Calibri" panose="020F0502020204030204" pitchFamily="34" charset="0"/>
            </a:endParaRPr>
          </a:p>
        </p:txBody>
      </p:sp>
      <p:sp>
        <p:nvSpPr>
          <p:cNvPr id="4" name="Footer Placeholder 3">
            <a:extLst>
              <a:ext uri="{FF2B5EF4-FFF2-40B4-BE49-F238E27FC236}">
                <a16:creationId xmlns:a16="http://schemas.microsoft.com/office/drawing/2014/main" id="{14149C80-3A6E-3193-9242-852AED8E575F}"/>
              </a:ext>
            </a:extLst>
          </p:cNvPr>
          <p:cNvSpPr>
            <a:spLocks noGrp="1"/>
          </p:cNvSpPr>
          <p:nvPr>
            <p:ph type="ftr" sz="quarter" idx="10"/>
          </p:nvPr>
        </p:nvSpPr>
        <p:spPr/>
        <p:txBody>
          <a:bodyPr/>
          <a:lstStyle/>
          <a:p>
            <a:r>
              <a:rPr lang="en-US"/>
              <a:t>Randy Torban | @Symplast_EHR</a:t>
            </a:r>
          </a:p>
        </p:txBody>
      </p:sp>
      <p:cxnSp>
        <p:nvCxnSpPr>
          <p:cNvPr id="6" name="Straight Connector 5">
            <a:extLst>
              <a:ext uri="{FF2B5EF4-FFF2-40B4-BE49-F238E27FC236}">
                <a16:creationId xmlns:a16="http://schemas.microsoft.com/office/drawing/2014/main" id="{E0DD38D1-29F1-404F-8EEE-101EC0518032}"/>
              </a:ext>
            </a:extLst>
          </p:cNvPr>
          <p:cNvCxnSpPr/>
          <p:nvPr/>
        </p:nvCxnSpPr>
        <p:spPr>
          <a:xfrm>
            <a:off x="443345" y="803563"/>
            <a:ext cx="10764982" cy="0"/>
          </a:xfrm>
          <a:prstGeom prst="line">
            <a:avLst/>
          </a:prstGeom>
          <a:ln w="57150"/>
        </p:spPr>
        <p:style>
          <a:lnRef idx="1">
            <a:schemeClr val="dk1"/>
          </a:lnRef>
          <a:fillRef idx="0">
            <a:schemeClr val="dk1"/>
          </a:fillRef>
          <a:effectRef idx="0">
            <a:schemeClr val="dk1"/>
          </a:effectRef>
          <a:fontRef idx="minor">
            <a:schemeClr val="tx1"/>
          </a:fontRef>
        </p:style>
      </p:cxnSp>
      <p:sp>
        <p:nvSpPr>
          <p:cNvPr id="8" name="Content Placeholder 1">
            <a:extLst>
              <a:ext uri="{FF2B5EF4-FFF2-40B4-BE49-F238E27FC236}">
                <a16:creationId xmlns:a16="http://schemas.microsoft.com/office/drawing/2014/main" id="{E09DF4AA-B8FF-9DF0-F8A5-F8ED55F83337}"/>
              </a:ext>
            </a:extLst>
          </p:cNvPr>
          <p:cNvSpPr txBox="1">
            <a:spLocks/>
          </p:cNvSpPr>
          <p:nvPr/>
        </p:nvSpPr>
        <p:spPr>
          <a:xfrm>
            <a:off x="531552" y="1180923"/>
            <a:ext cx="10225588" cy="4172733"/>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buFont typeface="+mj-lt"/>
              <a:buAutoNum type="arabicPeriod"/>
            </a:pPr>
            <a:r>
              <a:rPr lang="en-US" b="1">
                <a:latin typeface="Roboto" panose="02000000000000000000" pitchFamily="2" charset="0"/>
                <a:ea typeface="Roboto" panose="02000000000000000000" pitchFamily="2" charset="0"/>
                <a:cs typeface="Roboto" panose="02000000000000000000" pitchFamily="2" charset="0"/>
              </a:rPr>
              <a:t>Common Terminology </a:t>
            </a:r>
          </a:p>
          <a:p>
            <a:pPr marL="514350" indent="-514350">
              <a:lnSpc>
                <a:spcPct val="150000"/>
              </a:lnSpc>
              <a:buFont typeface="+mj-lt"/>
              <a:buAutoNum type="arabicPeriod"/>
            </a:pPr>
            <a:r>
              <a:rPr lang="en-US" b="1">
                <a:latin typeface="Roboto" panose="02000000000000000000" pitchFamily="2" charset="0"/>
                <a:ea typeface="Roboto" panose="02000000000000000000" pitchFamily="2" charset="0"/>
                <a:cs typeface="Roboto" panose="02000000000000000000" pitchFamily="2" charset="0"/>
              </a:rPr>
              <a:t>Technology’s Impact</a:t>
            </a:r>
          </a:p>
          <a:p>
            <a:pPr marL="514350" indent="-514350">
              <a:lnSpc>
                <a:spcPct val="150000"/>
              </a:lnSpc>
              <a:buFont typeface="+mj-lt"/>
              <a:buAutoNum type="arabicPeriod"/>
            </a:pPr>
            <a:r>
              <a:rPr lang="en-US" b="1">
                <a:latin typeface="Roboto" panose="02000000000000000000" pitchFamily="2" charset="0"/>
                <a:ea typeface="Roboto" panose="02000000000000000000" pitchFamily="2" charset="0"/>
                <a:cs typeface="Roboto" panose="02000000000000000000" pitchFamily="2" charset="0"/>
              </a:rPr>
              <a:t>Feature Focus</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Online Booking</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Digital Forms</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Capacity</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Before &amp; After’s </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Encounter Notes</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Loyalty </a:t>
            </a:r>
          </a:p>
          <a:p>
            <a:pPr marL="971550" lvl="1" indent="-514350">
              <a:lnSpc>
                <a:spcPct val="150000"/>
              </a:lnSpc>
              <a:buFont typeface="+mj-lt"/>
              <a:buAutoNum type="romanLcPeriod"/>
            </a:pPr>
            <a:r>
              <a:rPr lang="en-US">
                <a:latin typeface="Roboto" panose="02000000000000000000" pitchFamily="2" charset="0"/>
                <a:ea typeface="Roboto" panose="02000000000000000000" pitchFamily="2" charset="0"/>
                <a:cs typeface="Roboto" panose="02000000000000000000" pitchFamily="2" charset="0"/>
              </a:rPr>
              <a:t>Inventory Management</a:t>
            </a:r>
          </a:p>
          <a:p>
            <a:pPr marL="514350" indent="-514350">
              <a:lnSpc>
                <a:spcPct val="150000"/>
              </a:lnSpc>
              <a:buFont typeface="+mj-lt"/>
              <a:buAutoNum type="arabicPeriod"/>
            </a:pPr>
            <a:r>
              <a:rPr lang="en-US" b="1">
                <a:latin typeface="Roboto" panose="02000000000000000000" pitchFamily="2" charset="0"/>
                <a:ea typeface="Roboto" panose="02000000000000000000" pitchFamily="2" charset="0"/>
                <a:cs typeface="Roboto" panose="02000000000000000000" pitchFamily="2" charset="0"/>
              </a:rPr>
              <a:t>Measuring our Performance </a:t>
            </a:r>
          </a:p>
          <a:p>
            <a:pPr marL="514350" indent="-514350">
              <a:lnSpc>
                <a:spcPct val="150000"/>
              </a:lnSpc>
              <a:buFont typeface="+mj-lt"/>
              <a:buAutoNum type="arabicPeriod"/>
            </a:pPr>
            <a:r>
              <a:rPr lang="en-US" b="1">
                <a:latin typeface="Roboto" panose="02000000000000000000" pitchFamily="2" charset="0"/>
                <a:ea typeface="Roboto" panose="02000000000000000000" pitchFamily="2" charset="0"/>
                <a:cs typeface="Roboto" panose="02000000000000000000" pitchFamily="2" charset="0"/>
              </a:rPr>
              <a:t>Return on Investment </a:t>
            </a:r>
          </a:p>
        </p:txBody>
      </p:sp>
    </p:spTree>
    <p:extLst>
      <p:ext uri="{BB962C8B-B14F-4D97-AF65-F5344CB8AC3E}">
        <p14:creationId xmlns:p14="http://schemas.microsoft.com/office/powerpoint/2010/main" val="95400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A6B2AB-E515-8148-C11A-6B0D012245C3}"/>
              </a:ext>
            </a:extLst>
          </p:cNvPr>
          <p:cNvSpPr>
            <a:spLocks noGrp="1"/>
          </p:cNvSpPr>
          <p:nvPr>
            <p:ph type="title"/>
          </p:nvPr>
        </p:nvSpPr>
        <p:spPr>
          <a:xfrm>
            <a:off x="531552" y="-33444"/>
            <a:ext cx="10515600" cy="984173"/>
          </a:xfrm>
        </p:spPr>
        <p:txBody>
          <a:bodyPr/>
          <a:lstStyle/>
          <a:p>
            <a:r>
              <a:rPr lang="en-US">
                <a:solidFill>
                  <a:schemeClr val="accent2"/>
                </a:solidFill>
                <a:latin typeface="Roboto" panose="02000000000000000000" pitchFamily="2" charset="0"/>
                <a:ea typeface="Roboto" panose="02000000000000000000" pitchFamily="2" charset="0"/>
              </a:rPr>
              <a:t>Commonly Used Terminology</a:t>
            </a:r>
            <a:endParaRPr lang="en-US">
              <a:solidFill>
                <a:schemeClr val="accent2"/>
              </a:solidFill>
              <a:latin typeface="Roboto" panose="02000000000000000000" pitchFamily="2" charset="0"/>
              <a:ea typeface="Roboto" panose="02000000000000000000" pitchFamily="2" charset="0"/>
              <a:cs typeface="Calibri" panose="020F0502020204030204" pitchFamily="34" charset="0"/>
            </a:endParaRPr>
          </a:p>
        </p:txBody>
      </p:sp>
      <p:sp>
        <p:nvSpPr>
          <p:cNvPr id="4" name="Footer Placeholder 3">
            <a:extLst>
              <a:ext uri="{FF2B5EF4-FFF2-40B4-BE49-F238E27FC236}">
                <a16:creationId xmlns:a16="http://schemas.microsoft.com/office/drawing/2014/main" id="{14149C80-3A6E-3193-9242-852AED8E575F}"/>
              </a:ext>
            </a:extLst>
          </p:cNvPr>
          <p:cNvSpPr>
            <a:spLocks noGrp="1"/>
          </p:cNvSpPr>
          <p:nvPr>
            <p:ph type="ftr" sz="quarter" idx="10"/>
          </p:nvPr>
        </p:nvSpPr>
        <p:spPr/>
        <p:txBody>
          <a:bodyPr/>
          <a:lstStyle/>
          <a:p>
            <a:r>
              <a:rPr lang="en-US"/>
              <a:t>Randy Torban | @Symplast_EHR</a:t>
            </a:r>
          </a:p>
        </p:txBody>
      </p:sp>
      <p:cxnSp>
        <p:nvCxnSpPr>
          <p:cNvPr id="6" name="Straight Connector 5">
            <a:extLst>
              <a:ext uri="{FF2B5EF4-FFF2-40B4-BE49-F238E27FC236}">
                <a16:creationId xmlns:a16="http://schemas.microsoft.com/office/drawing/2014/main" id="{E0DD38D1-29F1-404F-8EEE-101EC0518032}"/>
              </a:ext>
            </a:extLst>
          </p:cNvPr>
          <p:cNvCxnSpPr/>
          <p:nvPr/>
        </p:nvCxnSpPr>
        <p:spPr>
          <a:xfrm>
            <a:off x="443345" y="803563"/>
            <a:ext cx="10764982" cy="0"/>
          </a:xfrm>
          <a:prstGeom prst="line">
            <a:avLst/>
          </a:prstGeom>
          <a:ln w="57150"/>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57CB75C5-8384-CF02-6BEB-23D768D8A806}"/>
              </a:ext>
            </a:extLst>
          </p:cNvPr>
          <p:cNvGrpSpPr/>
          <p:nvPr/>
        </p:nvGrpSpPr>
        <p:grpSpPr>
          <a:xfrm>
            <a:off x="624809" y="1096222"/>
            <a:ext cx="5236248" cy="586257"/>
            <a:chOff x="500522" y="1542057"/>
            <a:chExt cx="5236248" cy="586257"/>
          </a:xfrm>
        </p:grpSpPr>
        <p:sp>
          <p:nvSpPr>
            <p:cNvPr id="5" name="TextBox 4">
              <a:extLst>
                <a:ext uri="{FF2B5EF4-FFF2-40B4-BE49-F238E27FC236}">
                  <a16:creationId xmlns:a16="http://schemas.microsoft.com/office/drawing/2014/main" id="{B7266C8C-CA59-22A9-B257-57EB86F759D7}"/>
                </a:ext>
              </a:extLst>
            </p:cNvPr>
            <p:cNvSpPr txBox="1"/>
            <p:nvPr/>
          </p:nvSpPr>
          <p:spPr>
            <a:xfrm>
              <a:off x="1346007" y="1543539"/>
              <a:ext cx="4390763" cy="584775"/>
            </a:xfrm>
            <a:prstGeom prst="rect">
              <a:avLst/>
            </a:prstGeom>
            <a:noFill/>
          </p:spPr>
          <p:txBody>
            <a:bodyPr wrap="square" rtlCol="0">
              <a:spAutoFit/>
            </a:bodyPr>
            <a:lstStyle/>
            <a:p>
              <a:r>
                <a:rPr lang="en-US" sz="1600">
                  <a:latin typeface="Roboto" panose="02000000000000000000" pitchFamily="2" charset="0"/>
                  <a:ea typeface="Roboto" panose="02000000000000000000" pitchFamily="2" charset="0"/>
                </a:rPr>
                <a:t>An </a:t>
              </a:r>
              <a:r>
                <a:rPr lang="en-US" sz="1600" b="1">
                  <a:latin typeface="Roboto" panose="02000000000000000000" pitchFamily="2" charset="0"/>
                  <a:ea typeface="Roboto" panose="02000000000000000000" pitchFamily="2" charset="0"/>
                </a:rPr>
                <a:t>Electronic Health Record </a:t>
              </a:r>
              <a:r>
                <a:rPr lang="en-US" sz="1600">
                  <a:latin typeface="Roboto" panose="02000000000000000000" pitchFamily="2" charset="0"/>
                  <a:ea typeface="Roboto" panose="02000000000000000000" pitchFamily="2" charset="0"/>
                </a:rPr>
                <a:t>(</a:t>
              </a:r>
              <a:r>
                <a:rPr lang="en-US" sz="1600" i="1">
                  <a:latin typeface="Roboto" panose="02000000000000000000" pitchFamily="2" charset="0"/>
                  <a:ea typeface="Roboto" panose="02000000000000000000" pitchFamily="2" charset="0"/>
                </a:rPr>
                <a:t>EHR</a:t>
              </a:r>
              <a:r>
                <a:rPr lang="en-US" sz="1600">
                  <a:latin typeface="Roboto" panose="02000000000000000000" pitchFamily="2" charset="0"/>
                  <a:ea typeface="Roboto" panose="02000000000000000000" pitchFamily="2" charset="0"/>
                </a:rPr>
                <a:t>) is a digital clinical record.</a:t>
              </a:r>
            </a:p>
          </p:txBody>
        </p:sp>
        <p:sp>
          <p:nvSpPr>
            <p:cNvPr id="7" name="TextBox 6">
              <a:extLst>
                <a:ext uri="{FF2B5EF4-FFF2-40B4-BE49-F238E27FC236}">
                  <a16:creationId xmlns:a16="http://schemas.microsoft.com/office/drawing/2014/main" id="{630C13E2-C1B3-389D-4913-A3FCB5CA38A3}"/>
                </a:ext>
              </a:extLst>
            </p:cNvPr>
            <p:cNvSpPr txBox="1"/>
            <p:nvPr/>
          </p:nvSpPr>
          <p:spPr>
            <a:xfrm>
              <a:off x="500522" y="1542057"/>
              <a:ext cx="950590" cy="461665"/>
            </a:xfrm>
            <a:prstGeom prst="rect">
              <a:avLst/>
            </a:prstGeom>
            <a:noFill/>
          </p:spPr>
          <p:txBody>
            <a:bodyPr wrap="square" rtlCol="0">
              <a:spAutoFit/>
            </a:bodyPr>
            <a:lstStyle/>
            <a:p>
              <a:r>
                <a:rPr lang="en-US" sz="2400" b="1">
                  <a:solidFill>
                    <a:schemeClr val="accent2"/>
                  </a:solidFill>
                  <a:latin typeface="Roboto" panose="02000000000000000000" pitchFamily="2" charset="0"/>
                  <a:ea typeface="Roboto" panose="02000000000000000000" pitchFamily="2" charset="0"/>
                </a:rPr>
                <a:t>EHR</a:t>
              </a:r>
              <a:endParaRPr lang="en-US" sz="2000">
                <a:solidFill>
                  <a:schemeClr val="accent2"/>
                </a:solidFill>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EA64B25C-736E-DB68-1B7D-30B9844E63F3}"/>
              </a:ext>
            </a:extLst>
          </p:cNvPr>
          <p:cNvGrpSpPr/>
          <p:nvPr/>
        </p:nvGrpSpPr>
        <p:grpSpPr>
          <a:xfrm>
            <a:off x="624809" y="2069714"/>
            <a:ext cx="5236248" cy="586257"/>
            <a:chOff x="500522" y="2421846"/>
            <a:chExt cx="5236248" cy="586257"/>
          </a:xfrm>
        </p:grpSpPr>
        <p:sp>
          <p:nvSpPr>
            <p:cNvPr id="10" name="TextBox 9">
              <a:extLst>
                <a:ext uri="{FF2B5EF4-FFF2-40B4-BE49-F238E27FC236}">
                  <a16:creationId xmlns:a16="http://schemas.microsoft.com/office/drawing/2014/main" id="{CADF309E-248D-4FCF-B9A9-511A51820195}"/>
                </a:ext>
              </a:extLst>
            </p:cNvPr>
            <p:cNvSpPr txBox="1"/>
            <p:nvPr/>
          </p:nvSpPr>
          <p:spPr>
            <a:xfrm>
              <a:off x="1346007" y="2423328"/>
              <a:ext cx="4390763" cy="584775"/>
            </a:xfrm>
            <a:prstGeom prst="rect">
              <a:avLst/>
            </a:prstGeom>
            <a:noFill/>
          </p:spPr>
          <p:txBody>
            <a:bodyPr wrap="square" rtlCol="0">
              <a:spAutoFit/>
            </a:bodyPr>
            <a:lstStyle/>
            <a:p>
              <a:r>
                <a:rPr lang="en-US" sz="1600">
                  <a:latin typeface="Roboto" panose="02000000000000000000" pitchFamily="2" charset="0"/>
                  <a:ea typeface="Roboto" panose="02000000000000000000" pitchFamily="2" charset="0"/>
                </a:rPr>
                <a:t>An </a:t>
              </a:r>
              <a:r>
                <a:rPr lang="en-US" sz="1600" b="1">
                  <a:latin typeface="Roboto" panose="02000000000000000000" pitchFamily="2" charset="0"/>
                  <a:ea typeface="Roboto" panose="02000000000000000000" pitchFamily="2" charset="0"/>
                </a:rPr>
                <a:t>Electronic Medical Record </a:t>
              </a:r>
              <a:r>
                <a:rPr lang="en-US" sz="1600">
                  <a:latin typeface="Roboto" panose="02000000000000000000" pitchFamily="2" charset="0"/>
                  <a:ea typeface="Roboto" panose="02000000000000000000" pitchFamily="2" charset="0"/>
                </a:rPr>
                <a:t>(</a:t>
              </a:r>
              <a:r>
                <a:rPr lang="en-US" sz="1600" i="1">
                  <a:latin typeface="Roboto" panose="02000000000000000000" pitchFamily="2" charset="0"/>
                  <a:ea typeface="Roboto" panose="02000000000000000000" pitchFamily="2" charset="0"/>
                </a:rPr>
                <a:t>EMR</a:t>
              </a:r>
              <a:r>
                <a:rPr lang="en-US" sz="1600">
                  <a:latin typeface="Roboto" panose="02000000000000000000" pitchFamily="2" charset="0"/>
                  <a:ea typeface="Roboto" panose="02000000000000000000" pitchFamily="2" charset="0"/>
                </a:rPr>
                <a:t>) focuses solely on the digital chart/encounter.</a:t>
              </a:r>
            </a:p>
          </p:txBody>
        </p:sp>
        <p:sp>
          <p:nvSpPr>
            <p:cNvPr id="11" name="TextBox 10">
              <a:extLst>
                <a:ext uri="{FF2B5EF4-FFF2-40B4-BE49-F238E27FC236}">
                  <a16:creationId xmlns:a16="http://schemas.microsoft.com/office/drawing/2014/main" id="{56F7C73F-5422-56A9-A81E-E2BF751EF486}"/>
                </a:ext>
              </a:extLst>
            </p:cNvPr>
            <p:cNvSpPr txBox="1"/>
            <p:nvPr/>
          </p:nvSpPr>
          <p:spPr>
            <a:xfrm>
              <a:off x="500522" y="2421846"/>
              <a:ext cx="950590" cy="461665"/>
            </a:xfrm>
            <a:prstGeom prst="rect">
              <a:avLst/>
            </a:prstGeom>
            <a:noFill/>
          </p:spPr>
          <p:txBody>
            <a:bodyPr wrap="square" rtlCol="0">
              <a:spAutoFit/>
            </a:bodyPr>
            <a:lstStyle/>
            <a:p>
              <a:r>
                <a:rPr lang="en-US" sz="2400" b="1">
                  <a:solidFill>
                    <a:schemeClr val="accent2"/>
                  </a:solidFill>
                  <a:latin typeface="Roboto" panose="02000000000000000000" pitchFamily="2" charset="0"/>
                  <a:ea typeface="Roboto" panose="02000000000000000000" pitchFamily="2" charset="0"/>
                </a:rPr>
                <a:t>EMR</a:t>
              </a:r>
              <a:endParaRPr lang="en-US" sz="2000">
                <a:solidFill>
                  <a:schemeClr val="accent2"/>
                </a:solidFill>
                <a:latin typeface="Roboto" panose="02000000000000000000" pitchFamily="2" charset="0"/>
                <a:ea typeface="Roboto" panose="02000000000000000000" pitchFamily="2" charset="0"/>
              </a:endParaRPr>
            </a:p>
          </p:txBody>
        </p:sp>
      </p:grpSp>
      <p:grpSp>
        <p:nvGrpSpPr>
          <p:cNvPr id="12" name="Group 11">
            <a:extLst>
              <a:ext uri="{FF2B5EF4-FFF2-40B4-BE49-F238E27FC236}">
                <a16:creationId xmlns:a16="http://schemas.microsoft.com/office/drawing/2014/main" id="{D30DC7CD-06D7-832C-ADD2-CF4BDAE95E13}"/>
              </a:ext>
            </a:extLst>
          </p:cNvPr>
          <p:cNvGrpSpPr/>
          <p:nvPr/>
        </p:nvGrpSpPr>
        <p:grpSpPr>
          <a:xfrm>
            <a:off x="624809" y="2824196"/>
            <a:ext cx="5236248" cy="1078700"/>
            <a:chOff x="500522" y="3301635"/>
            <a:chExt cx="5236248" cy="1078700"/>
          </a:xfrm>
        </p:grpSpPr>
        <p:sp>
          <p:nvSpPr>
            <p:cNvPr id="13" name="TextBox 12">
              <a:extLst>
                <a:ext uri="{FF2B5EF4-FFF2-40B4-BE49-F238E27FC236}">
                  <a16:creationId xmlns:a16="http://schemas.microsoft.com/office/drawing/2014/main" id="{AD30D8A0-0E7D-A851-3870-C0482B93D983}"/>
                </a:ext>
              </a:extLst>
            </p:cNvPr>
            <p:cNvSpPr txBox="1"/>
            <p:nvPr/>
          </p:nvSpPr>
          <p:spPr>
            <a:xfrm>
              <a:off x="1346007" y="3303117"/>
              <a:ext cx="4390763" cy="1077218"/>
            </a:xfrm>
            <a:prstGeom prst="rect">
              <a:avLst/>
            </a:prstGeom>
            <a:noFill/>
          </p:spPr>
          <p:txBody>
            <a:bodyPr wrap="square" rtlCol="0">
              <a:spAutoFit/>
            </a:bodyPr>
            <a:lstStyle/>
            <a:p>
              <a:r>
                <a:rPr lang="en-US" sz="1600" b="1">
                  <a:latin typeface="Roboto" panose="02000000000000000000" pitchFamily="2" charset="0"/>
                  <a:ea typeface="Roboto" panose="02000000000000000000" pitchFamily="2" charset="0"/>
                </a:rPr>
                <a:t>Practice Management </a:t>
              </a:r>
              <a:r>
                <a:rPr lang="en-US" sz="1600">
                  <a:latin typeface="Roboto" panose="02000000000000000000" pitchFamily="2" charset="0"/>
                  <a:ea typeface="Roboto" panose="02000000000000000000" pitchFamily="2" charset="0"/>
                </a:rPr>
                <a:t>(</a:t>
              </a:r>
              <a:r>
                <a:rPr lang="en-US" sz="1600" i="1">
                  <a:latin typeface="Roboto" panose="02000000000000000000" pitchFamily="2" charset="0"/>
                  <a:ea typeface="Roboto" panose="02000000000000000000" pitchFamily="2" charset="0"/>
                </a:rPr>
                <a:t>PM</a:t>
              </a:r>
              <a:r>
                <a:rPr lang="en-US" sz="1600">
                  <a:latin typeface="Roboto" panose="02000000000000000000" pitchFamily="2" charset="0"/>
                  <a:ea typeface="Roboto" panose="02000000000000000000" pitchFamily="2" charset="0"/>
                </a:rPr>
                <a:t>) Software includes the administrative tools of a practice such as online booking with payment, patient throughput, before/after photos and reporting</a:t>
              </a:r>
            </a:p>
          </p:txBody>
        </p:sp>
        <p:sp>
          <p:nvSpPr>
            <p:cNvPr id="14" name="TextBox 13">
              <a:extLst>
                <a:ext uri="{FF2B5EF4-FFF2-40B4-BE49-F238E27FC236}">
                  <a16:creationId xmlns:a16="http://schemas.microsoft.com/office/drawing/2014/main" id="{D4754079-E13A-3313-4FE3-A718F0B18EBD}"/>
                </a:ext>
              </a:extLst>
            </p:cNvPr>
            <p:cNvSpPr txBox="1"/>
            <p:nvPr/>
          </p:nvSpPr>
          <p:spPr>
            <a:xfrm>
              <a:off x="500522" y="3301635"/>
              <a:ext cx="950590" cy="461665"/>
            </a:xfrm>
            <a:prstGeom prst="rect">
              <a:avLst/>
            </a:prstGeom>
            <a:noFill/>
          </p:spPr>
          <p:txBody>
            <a:bodyPr wrap="square" rtlCol="0">
              <a:spAutoFit/>
            </a:bodyPr>
            <a:lstStyle/>
            <a:p>
              <a:r>
                <a:rPr lang="en-US" sz="2400" b="1">
                  <a:solidFill>
                    <a:schemeClr val="accent2"/>
                  </a:solidFill>
                  <a:latin typeface="Roboto" panose="02000000000000000000" pitchFamily="2" charset="0"/>
                  <a:ea typeface="Roboto" panose="02000000000000000000" pitchFamily="2" charset="0"/>
                </a:rPr>
                <a:t>PM</a:t>
              </a:r>
              <a:endParaRPr lang="en-US" sz="2000">
                <a:solidFill>
                  <a:schemeClr val="accent2"/>
                </a:solidFill>
                <a:latin typeface="Roboto" panose="02000000000000000000" pitchFamily="2" charset="0"/>
                <a:ea typeface="Roboto" panose="02000000000000000000" pitchFamily="2" charset="0"/>
              </a:endParaRPr>
            </a:p>
          </p:txBody>
        </p:sp>
      </p:grpSp>
      <p:grpSp>
        <p:nvGrpSpPr>
          <p:cNvPr id="15" name="Group 14">
            <a:extLst>
              <a:ext uri="{FF2B5EF4-FFF2-40B4-BE49-F238E27FC236}">
                <a16:creationId xmlns:a16="http://schemas.microsoft.com/office/drawing/2014/main" id="{C5464966-1EA7-632D-8246-0E225D5BC4A1}"/>
              </a:ext>
            </a:extLst>
          </p:cNvPr>
          <p:cNvGrpSpPr/>
          <p:nvPr/>
        </p:nvGrpSpPr>
        <p:grpSpPr>
          <a:xfrm>
            <a:off x="624809" y="4016697"/>
            <a:ext cx="5236248" cy="1078700"/>
            <a:chOff x="500522" y="4058314"/>
            <a:chExt cx="5236248" cy="1078700"/>
          </a:xfrm>
        </p:grpSpPr>
        <p:sp>
          <p:nvSpPr>
            <p:cNvPr id="16" name="TextBox 15">
              <a:extLst>
                <a:ext uri="{FF2B5EF4-FFF2-40B4-BE49-F238E27FC236}">
                  <a16:creationId xmlns:a16="http://schemas.microsoft.com/office/drawing/2014/main" id="{6AA705C1-520E-9750-81FD-07CDB93A17DB}"/>
                </a:ext>
              </a:extLst>
            </p:cNvPr>
            <p:cNvSpPr txBox="1"/>
            <p:nvPr/>
          </p:nvSpPr>
          <p:spPr>
            <a:xfrm>
              <a:off x="1346007" y="4059796"/>
              <a:ext cx="4390763" cy="1077218"/>
            </a:xfrm>
            <a:prstGeom prst="rect">
              <a:avLst/>
            </a:prstGeom>
            <a:noFill/>
          </p:spPr>
          <p:txBody>
            <a:bodyPr wrap="square" rtlCol="0">
              <a:spAutoFit/>
            </a:bodyPr>
            <a:lstStyle/>
            <a:p>
              <a:r>
                <a:rPr lang="en-US" sz="1600" b="1">
                  <a:latin typeface="Roboto" panose="02000000000000000000" pitchFamily="2" charset="0"/>
                  <a:ea typeface="Roboto" panose="02000000000000000000" pitchFamily="2" charset="0"/>
                </a:rPr>
                <a:t>Point of Sale </a:t>
              </a:r>
              <a:r>
                <a:rPr lang="en-US" sz="1600">
                  <a:latin typeface="Roboto" panose="02000000000000000000" pitchFamily="2" charset="0"/>
                  <a:ea typeface="Roboto" panose="02000000000000000000" pitchFamily="2" charset="0"/>
                </a:rPr>
                <a:t>(</a:t>
              </a:r>
              <a:r>
                <a:rPr lang="en-US" sz="1600" i="1">
                  <a:latin typeface="Roboto" panose="02000000000000000000" pitchFamily="2" charset="0"/>
                  <a:ea typeface="Roboto" panose="02000000000000000000" pitchFamily="2" charset="0"/>
                </a:rPr>
                <a:t>POS</a:t>
              </a:r>
              <a:r>
                <a:rPr lang="en-US" sz="1600">
                  <a:latin typeface="Roboto" panose="02000000000000000000" pitchFamily="2" charset="0"/>
                  <a:ea typeface="Roboto" panose="02000000000000000000" pitchFamily="2" charset="0"/>
                </a:rPr>
                <a:t>) refers to the financial tracking of the practice: who sold what for how much and to who. Inclusive of treatment plans, estimates, packages and loyalty.</a:t>
              </a:r>
            </a:p>
          </p:txBody>
        </p:sp>
        <p:sp>
          <p:nvSpPr>
            <p:cNvPr id="17" name="TextBox 16">
              <a:extLst>
                <a:ext uri="{FF2B5EF4-FFF2-40B4-BE49-F238E27FC236}">
                  <a16:creationId xmlns:a16="http://schemas.microsoft.com/office/drawing/2014/main" id="{58BD7718-49C4-251A-1315-45276B285936}"/>
                </a:ext>
              </a:extLst>
            </p:cNvPr>
            <p:cNvSpPr txBox="1"/>
            <p:nvPr/>
          </p:nvSpPr>
          <p:spPr>
            <a:xfrm>
              <a:off x="500522" y="4058314"/>
              <a:ext cx="950590" cy="461665"/>
            </a:xfrm>
            <a:prstGeom prst="rect">
              <a:avLst/>
            </a:prstGeom>
            <a:noFill/>
          </p:spPr>
          <p:txBody>
            <a:bodyPr wrap="square" rtlCol="0">
              <a:spAutoFit/>
            </a:bodyPr>
            <a:lstStyle/>
            <a:p>
              <a:r>
                <a:rPr lang="en-US" sz="2400" b="1">
                  <a:solidFill>
                    <a:schemeClr val="accent2"/>
                  </a:solidFill>
                  <a:latin typeface="Roboto" panose="02000000000000000000" pitchFamily="2" charset="0"/>
                  <a:ea typeface="Roboto" panose="02000000000000000000" pitchFamily="2" charset="0"/>
                </a:rPr>
                <a:t>POS</a:t>
              </a:r>
              <a:endParaRPr lang="en-US" sz="2000">
                <a:solidFill>
                  <a:schemeClr val="accent2"/>
                </a:solidFill>
                <a:latin typeface="Roboto" panose="02000000000000000000" pitchFamily="2" charset="0"/>
                <a:ea typeface="Roboto" panose="02000000000000000000" pitchFamily="2" charset="0"/>
              </a:endParaRPr>
            </a:p>
          </p:txBody>
        </p:sp>
      </p:grpSp>
      <p:grpSp>
        <p:nvGrpSpPr>
          <p:cNvPr id="18" name="Group 17">
            <a:extLst>
              <a:ext uri="{FF2B5EF4-FFF2-40B4-BE49-F238E27FC236}">
                <a16:creationId xmlns:a16="http://schemas.microsoft.com/office/drawing/2014/main" id="{1696A697-F973-AC06-BE74-E13E3508870E}"/>
              </a:ext>
            </a:extLst>
          </p:cNvPr>
          <p:cNvGrpSpPr/>
          <p:nvPr/>
        </p:nvGrpSpPr>
        <p:grpSpPr>
          <a:xfrm>
            <a:off x="6330945" y="1073870"/>
            <a:ext cx="5500887" cy="1323439"/>
            <a:chOff x="6190591" y="1543539"/>
            <a:chExt cx="5500887" cy="1323439"/>
          </a:xfrm>
        </p:grpSpPr>
        <p:sp>
          <p:nvSpPr>
            <p:cNvPr id="19" name="TextBox 18">
              <a:extLst>
                <a:ext uri="{FF2B5EF4-FFF2-40B4-BE49-F238E27FC236}">
                  <a16:creationId xmlns:a16="http://schemas.microsoft.com/office/drawing/2014/main" id="{9A42544C-25EC-2436-B53C-B3313B4BA385}"/>
                </a:ext>
              </a:extLst>
            </p:cNvPr>
            <p:cNvSpPr txBox="1"/>
            <p:nvPr/>
          </p:nvSpPr>
          <p:spPr>
            <a:xfrm>
              <a:off x="7158979" y="1543539"/>
              <a:ext cx="4532499" cy="1323439"/>
            </a:xfrm>
            <a:prstGeom prst="rect">
              <a:avLst/>
            </a:prstGeom>
            <a:noFill/>
          </p:spPr>
          <p:txBody>
            <a:bodyPr wrap="square" rtlCol="0">
              <a:spAutoFit/>
            </a:bodyPr>
            <a:lstStyle/>
            <a:p>
              <a:r>
                <a:rPr lang="en-US" sz="1600" b="1">
                  <a:latin typeface="Roboto" panose="02000000000000000000" pitchFamily="2" charset="0"/>
                  <a:ea typeface="Roboto" panose="02000000000000000000" pitchFamily="2" charset="0"/>
                </a:rPr>
                <a:t>Customer Relationship Management </a:t>
              </a:r>
              <a:r>
                <a:rPr lang="en-US" sz="1600">
                  <a:latin typeface="Roboto" panose="02000000000000000000" pitchFamily="2" charset="0"/>
                  <a:ea typeface="Roboto" panose="02000000000000000000" pitchFamily="2" charset="0"/>
                </a:rPr>
                <a:t>(</a:t>
              </a:r>
              <a:r>
                <a:rPr lang="en-US" sz="1600" i="1">
                  <a:latin typeface="Roboto" panose="02000000000000000000" pitchFamily="2" charset="0"/>
                  <a:ea typeface="Roboto" panose="02000000000000000000" pitchFamily="2" charset="0"/>
                </a:rPr>
                <a:t>CRM</a:t>
              </a:r>
              <a:r>
                <a:rPr lang="en-US" sz="1600">
                  <a:latin typeface="Roboto" panose="02000000000000000000" pitchFamily="2" charset="0"/>
                  <a:ea typeface="Roboto" panose="02000000000000000000" pitchFamily="2" charset="0"/>
                </a:rPr>
                <a:t>) is tracking leads and opportunities, not EHR. CRM tools can range from </a:t>
              </a:r>
              <a:r>
                <a:rPr lang="en-US" sz="1600" err="1">
                  <a:latin typeface="Roboto" panose="02000000000000000000" pitchFamily="2" charset="0"/>
                  <a:ea typeface="Roboto" panose="02000000000000000000" pitchFamily="2" charset="0"/>
                </a:rPr>
                <a:t>Hubspot</a:t>
              </a:r>
              <a:r>
                <a:rPr lang="en-US" sz="1600">
                  <a:latin typeface="Roboto" panose="02000000000000000000" pitchFamily="2" charset="0"/>
                  <a:ea typeface="Roboto" panose="02000000000000000000" pitchFamily="2" charset="0"/>
                </a:rPr>
                <a:t> and </a:t>
              </a:r>
              <a:r>
                <a:rPr lang="en-US" sz="1600" err="1">
                  <a:latin typeface="Roboto" panose="02000000000000000000" pitchFamily="2" charset="0"/>
                  <a:ea typeface="Roboto" panose="02000000000000000000" pitchFamily="2" charset="0"/>
                </a:rPr>
                <a:t>SalesForce</a:t>
              </a:r>
              <a:r>
                <a:rPr lang="en-US" sz="1600">
                  <a:latin typeface="Roboto" panose="02000000000000000000" pitchFamily="2" charset="0"/>
                  <a:ea typeface="Roboto" panose="02000000000000000000" pitchFamily="2" charset="0"/>
                </a:rPr>
                <a:t>, to specific, industry-focused tools like </a:t>
              </a:r>
              <a:r>
                <a:rPr lang="en-US" sz="1600" err="1">
                  <a:latin typeface="Roboto" panose="02000000000000000000" pitchFamily="2" charset="0"/>
                  <a:ea typeface="Roboto" panose="02000000000000000000" pitchFamily="2" charset="0"/>
                </a:rPr>
                <a:t>MedicalPRM</a:t>
              </a:r>
              <a:r>
                <a:rPr lang="en-US" sz="1600">
                  <a:latin typeface="Roboto" panose="02000000000000000000" pitchFamily="2" charset="0"/>
                  <a:ea typeface="Roboto" panose="02000000000000000000" pitchFamily="2" charset="0"/>
                </a:rPr>
                <a:t>, </a:t>
              </a:r>
              <a:r>
                <a:rPr lang="en-US" sz="1600" err="1">
                  <a:latin typeface="Roboto" panose="02000000000000000000" pitchFamily="2" charset="0"/>
                  <a:ea typeface="Roboto" panose="02000000000000000000" pitchFamily="2" charset="0"/>
                </a:rPr>
                <a:t>MyMedLeads</a:t>
              </a:r>
              <a:r>
                <a:rPr lang="en-US" sz="1600">
                  <a:latin typeface="Roboto" panose="02000000000000000000" pitchFamily="2" charset="0"/>
                  <a:ea typeface="Roboto" panose="02000000000000000000" pitchFamily="2" charset="0"/>
                </a:rPr>
                <a:t>, AD Vital, etc. </a:t>
              </a:r>
            </a:p>
          </p:txBody>
        </p:sp>
        <p:sp>
          <p:nvSpPr>
            <p:cNvPr id="20" name="TextBox 19">
              <a:extLst>
                <a:ext uri="{FF2B5EF4-FFF2-40B4-BE49-F238E27FC236}">
                  <a16:creationId xmlns:a16="http://schemas.microsoft.com/office/drawing/2014/main" id="{A39E0475-268F-DB31-F98B-2921B7D43D6B}"/>
                </a:ext>
              </a:extLst>
            </p:cNvPr>
            <p:cNvSpPr txBox="1"/>
            <p:nvPr/>
          </p:nvSpPr>
          <p:spPr>
            <a:xfrm>
              <a:off x="6190591" y="1543539"/>
              <a:ext cx="968388" cy="461665"/>
            </a:xfrm>
            <a:prstGeom prst="rect">
              <a:avLst/>
            </a:prstGeom>
            <a:noFill/>
          </p:spPr>
          <p:txBody>
            <a:bodyPr wrap="square" rtlCol="0">
              <a:spAutoFit/>
            </a:bodyPr>
            <a:lstStyle/>
            <a:p>
              <a:pPr algn="ctr"/>
              <a:r>
                <a:rPr lang="en-US" sz="2400" b="1">
                  <a:solidFill>
                    <a:schemeClr val="accent2"/>
                  </a:solidFill>
                  <a:latin typeface="Roboto" panose="02000000000000000000" pitchFamily="2" charset="0"/>
                  <a:ea typeface="Roboto" panose="02000000000000000000" pitchFamily="2" charset="0"/>
                </a:rPr>
                <a:t>CRM</a:t>
              </a:r>
              <a:endParaRPr lang="en-US" sz="2000">
                <a:solidFill>
                  <a:schemeClr val="accent2"/>
                </a:solidFill>
                <a:latin typeface="Roboto" panose="02000000000000000000" pitchFamily="2" charset="0"/>
                <a:ea typeface="Roboto" panose="02000000000000000000" pitchFamily="2" charset="0"/>
              </a:endParaRPr>
            </a:p>
          </p:txBody>
        </p:sp>
      </p:grpSp>
      <p:grpSp>
        <p:nvGrpSpPr>
          <p:cNvPr id="21" name="Group 20">
            <a:extLst>
              <a:ext uri="{FF2B5EF4-FFF2-40B4-BE49-F238E27FC236}">
                <a16:creationId xmlns:a16="http://schemas.microsoft.com/office/drawing/2014/main" id="{FC15C1B6-BB55-FE5C-D0F1-837CFD38A757}"/>
              </a:ext>
            </a:extLst>
          </p:cNvPr>
          <p:cNvGrpSpPr/>
          <p:nvPr/>
        </p:nvGrpSpPr>
        <p:grpSpPr>
          <a:xfrm>
            <a:off x="6330945" y="2531379"/>
            <a:ext cx="5359151" cy="830997"/>
            <a:chOff x="6190591" y="4000867"/>
            <a:chExt cx="5359151" cy="830997"/>
          </a:xfrm>
        </p:grpSpPr>
        <p:sp>
          <p:nvSpPr>
            <p:cNvPr id="22" name="TextBox 21">
              <a:extLst>
                <a:ext uri="{FF2B5EF4-FFF2-40B4-BE49-F238E27FC236}">
                  <a16:creationId xmlns:a16="http://schemas.microsoft.com/office/drawing/2014/main" id="{663D31E9-23E2-6D2F-7BD2-11B730B290CC}"/>
                </a:ext>
              </a:extLst>
            </p:cNvPr>
            <p:cNvSpPr txBox="1"/>
            <p:nvPr/>
          </p:nvSpPr>
          <p:spPr>
            <a:xfrm>
              <a:off x="7158979" y="4000867"/>
              <a:ext cx="4390763" cy="830997"/>
            </a:xfrm>
            <a:prstGeom prst="rect">
              <a:avLst/>
            </a:prstGeom>
            <a:noFill/>
          </p:spPr>
          <p:txBody>
            <a:bodyPr wrap="square" lIns="91440" tIns="45720" rIns="91440" bIns="45720" rtlCol="0" anchor="t">
              <a:spAutoFit/>
            </a:bodyPr>
            <a:lstStyle/>
            <a:p>
              <a:r>
                <a:rPr lang="en-US" sz="1600" b="1">
                  <a:latin typeface="Roboto" panose="02000000000000000000" pitchFamily="2" charset="0"/>
                  <a:ea typeface="Roboto" panose="02000000000000000000" pitchFamily="2" charset="0"/>
                </a:rPr>
                <a:t>Key Performance Indicators </a:t>
              </a:r>
              <a:r>
                <a:rPr lang="en-US" sz="1600">
                  <a:latin typeface="Roboto" panose="02000000000000000000" pitchFamily="2" charset="0"/>
                  <a:ea typeface="Roboto" panose="02000000000000000000" pitchFamily="2" charset="0"/>
                </a:rPr>
                <a:t>(</a:t>
              </a:r>
              <a:r>
                <a:rPr lang="en-US" sz="1600" i="1">
                  <a:latin typeface="Roboto" panose="02000000000000000000" pitchFamily="2" charset="0"/>
                  <a:ea typeface="Roboto" panose="02000000000000000000" pitchFamily="2" charset="0"/>
                </a:rPr>
                <a:t>KPIs</a:t>
              </a:r>
              <a:r>
                <a:rPr lang="en-US" sz="1600">
                  <a:latin typeface="Roboto" panose="02000000000000000000" pitchFamily="2" charset="0"/>
                  <a:ea typeface="Roboto" panose="02000000000000000000" pitchFamily="2" charset="0"/>
                </a:rPr>
                <a:t>), are quantifiable metrics used to track and gauge business performance.</a:t>
              </a:r>
            </a:p>
          </p:txBody>
        </p:sp>
        <p:sp>
          <p:nvSpPr>
            <p:cNvPr id="23" name="TextBox 22">
              <a:extLst>
                <a:ext uri="{FF2B5EF4-FFF2-40B4-BE49-F238E27FC236}">
                  <a16:creationId xmlns:a16="http://schemas.microsoft.com/office/drawing/2014/main" id="{91B580E1-4C53-4945-5CCE-D2BF7B00DEF9}"/>
                </a:ext>
              </a:extLst>
            </p:cNvPr>
            <p:cNvSpPr txBox="1"/>
            <p:nvPr/>
          </p:nvSpPr>
          <p:spPr>
            <a:xfrm>
              <a:off x="6190591" y="4000867"/>
              <a:ext cx="968388" cy="461665"/>
            </a:xfrm>
            <a:prstGeom prst="rect">
              <a:avLst/>
            </a:prstGeom>
            <a:noFill/>
          </p:spPr>
          <p:txBody>
            <a:bodyPr wrap="square" rtlCol="0">
              <a:spAutoFit/>
            </a:bodyPr>
            <a:lstStyle/>
            <a:p>
              <a:pPr algn="ctr"/>
              <a:r>
                <a:rPr lang="en-US" sz="2400" b="1">
                  <a:solidFill>
                    <a:schemeClr val="accent2"/>
                  </a:solidFill>
                  <a:latin typeface="Roboto" panose="02000000000000000000" pitchFamily="2" charset="0"/>
                  <a:ea typeface="Roboto" panose="02000000000000000000" pitchFamily="2" charset="0"/>
                </a:rPr>
                <a:t>KPI</a:t>
              </a:r>
              <a:endParaRPr lang="en-US" sz="2000">
                <a:solidFill>
                  <a:schemeClr val="accent2"/>
                </a:solidFill>
                <a:latin typeface="Roboto" panose="02000000000000000000" pitchFamily="2" charset="0"/>
                <a:ea typeface="Roboto" panose="02000000000000000000" pitchFamily="2" charset="0"/>
              </a:endParaRPr>
            </a:p>
          </p:txBody>
        </p:sp>
      </p:grpSp>
      <p:grpSp>
        <p:nvGrpSpPr>
          <p:cNvPr id="24" name="Group 23">
            <a:extLst>
              <a:ext uri="{FF2B5EF4-FFF2-40B4-BE49-F238E27FC236}">
                <a16:creationId xmlns:a16="http://schemas.microsoft.com/office/drawing/2014/main" id="{539D6047-ACDA-BB42-5A18-46C50E9026A6}"/>
              </a:ext>
            </a:extLst>
          </p:cNvPr>
          <p:cNvGrpSpPr/>
          <p:nvPr/>
        </p:nvGrpSpPr>
        <p:grpSpPr>
          <a:xfrm>
            <a:off x="6330945" y="3564164"/>
            <a:ext cx="5359151" cy="830997"/>
            <a:chOff x="6190591" y="4993631"/>
            <a:chExt cx="5359151" cy="830997"/>
          </a:xfrm>
        </p:grpSpPr>
        <p:sp>
          <p:nvSpPr>
            <p:cNvPr id="25" name="TextBox 24">
              <a:extLst>
                <a:ext uri="{FF2B5EF4-FFF2-40B4-BE49-F238E27FC236}">
                  <a16:creationId xmlns:a16="http://schemas.microsoft.com/office/drawing/2014/main" id="{878B3BF5-625D-DCFB-28AF-07F090F10B85}"/>
                </a:ext>
              </a:extLst>
            </p:cNvPr>
            <p:cNvSpPr txBox="1"/>
            <p:nvPr/>
          </p:nvSpPr>
          <p:spPr>
            <a:xfrm>
              <a:off x="7158979" y="4993631"/>
              <a:ext cx="4390763" cy="830997"/>
            </a:xfrm>
            <a:prstGeom prst="rect">
              <a:avLst/>
            </a:prstGeom>
            <a:noFill/>
          </p:spPr>
          <p:txBody>
            <a:bodyPr wrap="square" rtlCol="0">
              <a:spAutoFit/>
            </a:bodyPr>
            <a:lstStyle/>
            <a:p>
              <a:r>
                <a:rPr lang="en-US" sz="1600">
                  <a:latin typeface="Roboto" panose="02000000000000000000" pitchFamily="2" charset="0"/>
                  <a:ea typeface="Roboto" panose="02000000000000000000" pitchFamily="2" charset="0"/>
                </a:rPr>
                <a:t>ROI is your </a:t>
              </a:r>
              <a:r>
                <a:rPr lang="en-US" sz="1600" b="1">
                  <a:latin typeface="Roboto" panose="02000000000000000000" pitchFamily="2" charset="0"/>
                  <a:ea typeface="Roboto" panose="02000000000000000000" pitchFamily="2" charset="0"/>
                </a:rPr>
                <a:t>Return on Investment</a:t>
              </a:r>
              <a:r>
                <a:rPr lang="en-US" sz="1600">
                  <a:latin typeface="Roboto" panose="02000000000000000000" pitchFamily="2" charset="0"/>
                  <a:ea typeface="Roboto" panose="02000000000000000000" pitchFamily="2" charset="0"/>
                </a:rPr>
                <a:t>, and your KPIs can help show you the ROI (or not) of the changes you make.</a:t>
              </a:r>
            </a:p>
          </p:txBody>
        </p:sp>
        <p:sp>
          <p:nvSpPr>
            <p:cNvPr id="26" name="TextBox 25">
              <a:extLst>
                <a:ext uri="{FF2B5EF4-FFF2-40B4-BE49-F238E27FC236}">
                  <a16:creationId xmlns:a16="http://schemas.microsoft.com/office/drawing/2014/main" id="{68760089-9E7E-D564-7892-7825CC5EC3C1}"/>
                </a:ext>
              </a:extLst>
            </p:cNvPr>
            <p:cNvSpPr txBox="1"/>
            <p:nvPr/>
          </p:nvSpPr>
          <p:spPr>
            <a:xfrm>
              <a:off x="6190591" y="4993631"/>
              <a:ext cx="968388" cy="461665"/>
            </a:xfrm>
            <a:prstGeom prst="rect">
              <a:avLst/>
            </a:prstGeom>
            <a:noFill/>
          </p:spPr>
          <p:txBody>
            <a:bodyPr wrap="square" rtlCol="0">
              <a:spAutoFit/>
            </a:bodyPr>
            <a:lstStyle/>
            <a:p>
              <a:pPr algn="ctr"/>
              <a:r>
                <a:rPr lang="en-US" sz="2400" b="1">
                  <a:solidFill>
                    <a:schemeClr val="accent2"/>
                  </a:solidFill>
                  <a:latin typeface="Roboto" panose="02000000000000000000" pitchFamily="2" charset="0"/>
                  <a:ea typeface="Roboto" panose="02000000000000000000" pitchFamily="2" charset="0"/>
                </a:rPr>
                <a:t>ROI</a:t>
              </a:r>
              <a:endParaRPr lang="en-US" sz="2000">
                <a:solidFill>
                  <a:schemeClr val="accent2"/>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50267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FA0CE8-844E-3F60-81B6-07B5B4CA1630}"/>
              </a:ext>
            </a:extLst>
          </p:cNvPr>
          <p:cNvSpPr>
            <a:spLocks noGrp="1"/>
          </p:cNvSpPr>
          <p:nvPr>
            <p:ph idx="1"/>
          </p:nvPr>
        </p:nvSpPr>
        <p:spPr>
          <a:xfrm>
            <a:off x="7478868" y="1090248"/>
            <a:ext cx="4627573" cy="4317016"/>
          </a:xfrm>
        </p:spPr>
        <p:txBody>
          <a:bodyPr>
            <a:normAutofit fontScale="92500"/>
          </a:bodyPr>
          <a:lstStyle/>
          <a:p>
            <a:pPr marL="0" indent="0" algn="l" rtl="0" fontAlgn="base">
              <a:lnSpc>
                <a:spcPts val="2500"/>
              </a:lnSpc>
              <a:buNone/>
            </a:pPr>
            <a:r>
              <a:rPr lang="en-US" sz="2200" b="1">
                <a:solidFill>
                  <a:srgbClr val="000000"/>
                </a:solidFill>
                <a:latin typeface="Roboto" panose="02000000000000000000" pitchFamily="2" charset="0"/>
                <a:ea typeface="Roboto" panose="02000000000000000000" pitchFamily="2" charset="0"/>
              </a:rPr>
              <a:t>Within the patient journey there are numerous products and services that treat the patient’s </a:t>
            </a:r>
            <a:r>
              <a:rPr lang="en-US" sz="2200" b="1" i="1">
                <a:solidFill>
                  <a:srgbClr val="000000"/>
                </a:solidFill>
                <a:latin typeface="Roboto" panose="02000000000000000000" pitchFamily="2" charset="0"/>
                <a:ea typeface="Roboto" panose="02000000000000000000" pitchFamily="2" charset="0"/>
              </a:rPr>
              <a:t>goal, </a:t>
            </a:r>
            <a:r>
              <a:rPr lang="en-US" sz="2200" b="1">
                <a:solidFill>
                  <a:srgbClr val="000000"/>
                </a:solidFill>
                <a:latin typeface="Roboto" panose="02000000000000000000" pitchFamily="2" charset="0"/>
                <a:ea typeface="Roboto" panose="02000000000000000000" pitchFamily="2" charset="0"/>
              </a:rPr>
              <a:t>not just a specific service type.</a:t>
            </a:r>
            <a:endParaRPr lang="en-US" sz="1800" b="1">
              <a:solidFill>
                <a:srgbClr val="000000"/>
              </a:solidFill>
              <a:latin typeface="Roboto" panose="02000000000000000000" pitchFamily="2" charset="0"/>
              <a:ea typeface="Roboto" panose="02000000000000000000" pitchFamily="2" charset="0"/>
            </a:endParaRPr>
          </a:p>
          <a:p>
            <a:pPr fontAlgn="base">
              <a:lnSpc>
                <a:spcPts val="2500"/>
              </a:lnSpc>
            </a:pPr>
            <a:r>
              <a:rPr lang="en-US" sz="1800">
                <a:latin typeface="Roboto" panose="02000000000000000000" pitchFamily="2" charset="0"/>
                <a:ea typeface="Roboto" panose="02000000000000000000" pitchFamily="2" charset="0"/>
                <a:cs typeface="Arial"/>
              </a:rPr>
              <a:t>Today's patient is expecting automated appointment reminders, access to medical records, the ability to communicate directly with their providers, to know the communication is </a:t>
            </a:r>
            <a:r>
              <a:rPr lang="en-US" sz="1800" b="1" u="sng">
                <a:latin typeface="Roboto" panose="02000000000000000000" pitchFamily="2" charset="0"/>
                <a:ea typeface="Roboto" panose="02000000000000000000" pitchFamily="2" charset="0"/>
                <a:cs typeface="Arial"/>
              </a:rPr>
              <a:t>secure</a:t>
            </a:r>
            <a:endParaRPr lang="en-US" sz="1800">
              <a:solidFill>
                <a:srgbClr val="000000"/>
              </a:solidFill>
              <a:latin typeface="Roboto" panose="02000000000000000000" pitchFamily="2" charset="0"/>
              <a:ea typeface="Roboto" panose="02000000000000000000" pitchFamily="2" charset="0"/>
            </a:endParaRPr>
          </a:p>
          <a:p>
            <a:pPr marL="0" indent="0" fontAlgn="base">
              <a:lnSpc>
                <a:spcPts val="2500"/>
              </a:lnSpc>
              <a:buNone/>
            </a:pPr>
            <a:r>
              <a:rPr lang="en-US" sz="1800" b="0" i="0">
                <a:solidFill>
                  <a:srgbClr val="000000"/>
                </a:solidFill>
                <a:effectLst/>
                <a:latin typeface="Roboto" panose="02000000000000000000" pitchFamily="2" charset="0"/>
                <a:ea typeface="Roboto" panose="02000000000000000000" pitchFamily="2" charset="0"/>
              </a:rPr>
              <a:t>How do you both meet your </a:t>
            </a:r>
            <a:r>
              <a:rPr lang="en-US" sz="1800" b="1" i="1">
                <a:solidFill>
                  <a:srgbClr val="000000"/>
                </a:solidFill>
                <a:effectLst/>
                <a:latin typeface="Roboto" panose="02000000000000000000" pitchFamily="2" charset="0"/>
                <a:ea typeface="Roboto" panose="02000000000000000000" pitchFamily="2" charset="0"/>
              </a:rPr>
              <a:t>patient’s expectations</a:t>
            </a:r>
            <a:r>
              <a:rPr lang="en-US" sz="1800" b="0" i="0">
                <a:solidFill>
                  <a:srgbClr val="000000"/>
                </a:solidFill>
                <a:effectLst/>
                <a:latin typeface="Roboto" panose="02000000000000000000" pitchFamily="2" charset="0"/>
                <a:ea typeface="Roboto" panose="02000000000000000000" pitchFamily="2" charset="0"/>
              </a:rPr>
              <a:t> while </a:t>
            </a:r>
            <a:r>
              <a:rPr lang="en-US" sz="1800" b="1" i="1">
                <a:solidFill>
                  <a:srgbClr val="000000"/>
                </a:solidFill>
                <a:effectLst/>
                <a:latin typeface="Roboto" panose="02000000000000000000" pitchFamily="2" charset="0"/>
                <a:ea typeface="Roboto" panose="02000000000000000000" pitchFamily="2" charset="0"/>
              </a:rPr>
              <a:t>improving your business</a:t>
            </a:r>
            <a:r>
              <a:rPr lang="en-US" sz="1800" b="0" i="0">
                <a:solidFill>
                  <a:srgbClr val="000000"/>
                </a:solidFill>
                <a:effectLst/>
                <a:latin typeface="Roboto" panose="02000000000000000000" pitchFamily="2" charset="0"/>
                <a:ea typeface="Roboto" panose="02000000000000000000" pitchFamily="2" charset="0"/>
              </a:rPr>
              <a:t>? </a:t>
            </a:r>
            <a:endParaRPr lang="en-US">
              <a:latin typeface="Roboto" panose="02000000000000000000" pitchFamily="2" charset="0"/>
              <a:ea typeface="Roboto" panose="02000000000000000000" pitchFamily="2" charset="0"/>
            </a:endParaRPr>
          </a:p>
        </p:txBody>
      </p:sp>
      <p:sp>
        <p:nvSpPr>
          <p:cNvPr id="4" name="Footer Placeholder 3">
            <a:extLst>
              <a:ext uri="{FF2B5EF4-FFF2-40B4-BE49-F238E27FC236}">
                <a16:creationId xmlns:a16="http://schemas.microsoft.com/office/drawing/2014/main" id="{E247077A-6EDB-E1A3-FF4C-09DAB4BAA4BE}"/>
              </a:ext>
            </a:extLst>
          </p:cNvPr>
          <p:cNvSpPr>
            <a:spLocks noGrp="1"/>
          </p:cNvSpPr>
          <p:nvPr>
            <p:ph type="ftr" sz="quarter" idx="10"/>
          </p:nvPr>
        </p:nvSpPr>
        <p:spPr/>
        <p:txBody>
          <a:bodyPr/>
          <a:lstStyle/>
          <a:p>
            <a:r>
              <a:rPr lang="en-US"/>
              <a:t>Randy Torban | @Symplast_EHR</a:t>
            </a:r>
          </a:p>
        </p:txBody>
      </p:sp>
      <p:pic>
        <p:nvPicPr>
          <p:cNvPr id="5" name="Picture 6" descr="Chart, sunburst chart&#10;&#10;Description automatically generated">
            <a:extLst>
              <a:ext uri="{FF2B5EF4-FFF2-40B4-BE49-F238E27FC236}">
                <a16:creationId xmlns:a16="http://schemas.microsoft.com/office/drawing/2014/main" id="{B3B1DA72-7213-5AC7-EDEF-9043DC4A44E3}"/>
              </a:ext>
            </a:extLst>
          </p:cNvPr>
          <p:cNvPicPr>
            <a:picLocks noChangeAspect="1"/>
          </p:cNvPicPr>
          <p:nvPr/>
        </p:nvPicPr>
        <p:blipFill>
          <a:blip r:embed="rId3"/>
          <a:stretch>
            <a:fillRect/>
          </a:stretch>
        </p:blipFill>
        <p:spPr>
          <a:xfrm>
            <a:off x="85559" y="1090248"/>
            <a:ext cx="7090063" cy="3993572"/>
          </a:xfrm>
          <a:prstGeom prst="rect">
            <a:avLst/>
          </a:prstGeom>
        </p:spPr>
      </p:pic>
      <p:sp>
        <p:nvSpPr>
          <p:cNvPr id="7" name="TextBox 6">
            <a:extLst>
              <a:ext uri="{FF2B5EF4-FFF2-40B4-BE49-F238E27FC236}">
                <a16:creationId xmlns:a16="http://schemas.microsoft.com/office/drawing/2014/main" id="{6DF993A1-04D6-9665-0886-1159A75E9102}"/>
              </a:ext>
            </a:extLst>
          </p:cNvPr>
          <p:cNvSpPr txBox="1"/>
          <p:nvPr/>
        </p:nvSpPr>
        <p:spPr>
          <a:xfrm>
            <a:off x="5430639" y="1439247"/>
            <a:ext cx="124604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Maintain Communication</a:t>
            </a:r>
            <a:endParaRPr lang="en-US"/>
          </a:p>
        </p:txBody>
      </p:sp>
      <p:sp>
        <p:nvSpPr>
          <p:cNvPr id="8" name="TextBox 7">
            <a:extLst>
              <a:ext uri="{FF2B5EF4-FFF2-40B4-BE49-F238E27FC236}">
                <a16:creationId xmlns:a16="http://schemas.microsoft.com/office/drawing/2014/main" id="{7935DAA5-83C1-C323-D3D5-57BD00F6DC2F}"/>
              </a:ext>
            </a:extLst>
          </p:cNvPr>
          <p:cNvSpPr txBox="1"/>
          <p:nvPr/>
        </p:nvSpPr>
        <p:spPr>
          <a:xfrm>
            <a:off x="6181559" y="2565440"/>
            <a:ext cx="102956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Offer Referral Promotions</a:t>
            </a:r>
            <a:endParaRPr lang="en-US"/>
          </a:p>
        </p:txBody>
      </p:sp>
      <p:sp>
        <p:nvSpPr>
          <p:cNvPr id="9" name="TextBox 8">
            <a:extLst>
              <a:ext uri="{FF2B5EF4-FFF2-40B4-BE49-F238E27FC236}">
                <a16:creationId xmlns:a16="http://schemas.microsoft.com/office/drawing/2014/main" id="{CB6BA243-D67C-E09A-6A53-83C88DCB1192}"/>
              </a:ext>
            </a:extLst>
          </p:cNvPr>
          <p:cNvSpPr txBox="1"/>
          <p:nvPr/>
        </p:nvSpPr>
        <p:spPr>
          <a:xfrm>
            <a:off x="6078037" y="3691633"/>
            <a:ext cx="152313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Patient Talks About Their Visits to Others</a:t>
            </a:r>
            <a:endParaRPr lang="en-US"/>
          </a:p>
        </p:txBody>
      </p:sp>
      <p:sp>
        <p:nvSpPr>
          <p:cNvPr id="10" name="TextBox 9">
            <a:extLst>
              <a:ext uri="{FF2B5EF4-FFF2-40B4-BE49-F238E27FC236}">
                <a16:creationId xmlns:a16="http://schemas.microsoft.com/office/drawing/2014/main" id="{1C4C69FE-6356-2917-C0EA-65FAD98CF263}"/>
              </a:ext>
            </a:extLst>
          </p:cNvPr>
          <p:cNvSpPr txBox="1"/>
          <p:nvPr/>
        </p:nvSpPr>
        <p:spPr>
          <a:xfrm>
            <a:off x="5294952" y="4180339"/>
            <a:ext cx="168765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They Leave You a Glowing 5-Star Review</a:t>
            </a:r>
            <a:endParaRPr lang="en-US"/>
          </a:p>
        </p:txBody>
      </p:sp>
      <p:sp>
        <p:nvSpPr>
          <p:cNvPr id="11" name="TextBox 10">
            <a:extLst>
              <a:ext uri="{FF2B5EF4-FFF2-40B4-BE49-F238E27FC236}">
                <a16:creationId xmlns:a16="http://schemas.microsoft.com/office/drawing/2014/main" id="{A9FE4A39-98C9-C7FD-154C-3D6ACA21A60C}"/>
              </a:ext>
            </a:extLst>
          </p:cNvPr>
          <p:cNvSpPr txBox="1"/>
          <p:nvPr/>
        </p:nvSpPr>
        <p:spPr>
          <a:xfrm>
            <a:off x="3916165" y="4710226"/>
            <a:ext cx="151447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Loyal, Return Patient</a:t>
            </a:r>
            <a:endParaRPr lang="en-US"/>
          </a:p>
        </p:txBody>
      </p:sp>
      <p:sp>
        <p:nvSpPr>
          <p:cNvPr id="12" name="TextBox 11">
            <a:extLst>
              <a:ext uri="{FF2B5EF4-FFF2-40B4-BE49-F238E27FC236}">
                <a16:creationId xmlns:a16="http://schemas.microsoft.com/office/drawing/2014/main" id="{B016B3B9-B532-06AB-959C-6972B6F9AC72}"/>
              </a:ext>
            </a:extLst>
          </p:cNvPr>
          <p:cNvSpPr txBox="1"/>
          <p:nvPr/>
        </p:nvSpPr>
        <p:spPr>
          <a:xfrm>
            <a:off x="2502267" y="4710226"/>
            <a:ext cx="131531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Book Online</a:t>
            </a:r>
            <a:endParaRPr lang="en-US"/>
          </a:p>
        </p:txBody>
      </p:sp>
      <p:sp>
        <p:nvSpPr>
          <p:cNvPr id="13" name="TextBox 12">
            <a:extLst>
              <a:ext uri="{FF2B5EF4-FFF2-40B4-BE49-F238E27FC236}">
                <a16:creationId xmlns:a16="http://schemas.microsoft.com/office/drawing/2014/main" id="{E3A79046-8A16-0FB6-9620-AB2A9E7E8038}"/>
              </a:ext>
            </a:extLst>
          </p:cNvPr>
          <p:cNvSpPr txBox="1"/>
          <p:nvPr/>
        </p:nvSpPr>
        <p:spPr>
          <a:xfrm>
            <a:off x="480003" y="4421686"/>
            <a:ext cx="131531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Pre-Appointment</a:t>
            </a:r>
          </a:p>
          <a:p>
            <a:pPr algn="ctr"/>
            <a:r>
              <a:rPr lang="en-US" sz="1050">
                <a:cs typeface="Arial"/>
              </a:rPr>
              <a:t>Communication</a:t>
            </a:r>
          </a:p>
        </p:txBody>
      </p:sp>
      <p:sp>
        <p:nvSpPr>
          <p:cNvPr id="14" name="TextBox 13">
            <a:extLst>
              <a:ext uri="{FF2B5EF4-FFF2-40B4-BE49-F238E27FC236}">
                <a16:creationId xmlns:a16="http://schemas.microsoft.com/office/drawing/2014/main" id="{A14B7295-0049-2B9B-B9D8-1B31610F7A05}"/>
              </a:ext>
            </a:extLst>
          </p:cNvPr>
          <p:cNvSpPr txBox="1"/>
          <p:nvPr/>
        </p:nvSpPr>
        <p:spPr>
          <a:xfrm>
            <a:off x="-23264" y="3514102"/>
            <a:ext cx="131531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Fill Out</a:t>
            </a:r>
            <a:endParaRPr lang="en-US">
              <a:cs typeface="Arial"/>
            </a:endParaRPr>
          </a:p>
          <a:p>
            <a:pPr algn="ctr"/>
            <a:r>
              <a:rPr lang="en-US" sz="1050">
                <a:cs typeface="Arial"/>
              </a:rPr>
              <a:t>Paperwork Online</a:t>
            </a:r>
          </a:p>
        </p:txBody>
      </p:sp>
      <p:sp>
        <p:nvSpPr>
          <p:cNvPr id="15" name="TextBox 14">
            <a:extLst>
              <a:ext uri="{FF2B5EF4-FFF2-40B4-BE49-F238E27FC236}">
                <a16:creationId xmlns:a16="http://schemas.microsoft.com/office/drawing/2014/main" id="{E0C0A0CC-ECC0-9851-415C-6E529CB47BC2}"/>
              </a:ext>
            </a:extLst>
          </p:cNvPr>
          <p:cNvSpPr txBox="1"/>
          <p:nvPr/>
        </p:nvSpPr>
        <p:spPr>
          <a:xfrm>
            <a:off x="-23265" y="2659110"/>
            <a:ext cx="131531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Patient Checks In</a:t>
            </a:r>
            <a:endParaRPr lang="en-US"/>
          </a:p>
        </p:txBody>
      </p:sp>
      <p:sp>
        <p:nvSpPr>
          <p:cNvPr id="16" name="TextBox 15">
            <a:extLst>
              <a:ext uri="{FF2B5EF4-FFF2-40B4-BE49-F238E27FC236}">
                <a16:creationId xmlns:a16="http://schemas.microsoft.com/office/drawing/2014/main" id="{7E030C48-B491-B77D-C32F-34ABE31D09B2}"/>
              </a:ext>
            </a:extLst>
          </p:cNvPr>
          <p:cNvSpPr txBox="1"/>
          <p:nvPr/>
        </p:nvSpPr>
        <p:spPr>
          <a:xfrm>
            <a:off x="480003" y="1646996"/>
            <a:ext cx="119408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Patient Receives Treatment</a:t>
            </a:r>
            <a:endParaRPr lang="en-US"/>
          </a:p>
        </p:txBody>
      </p:sp>
      <p:sp>
        <p:nvSpPr>
          <p:cNvPr id="17" name="TextBox 16">
            <a:extLst>
              <a:ext uri="{FF2B5EF4-FFF2-40B4-BE49-F238E27FC236}">
                <a16:creationId xmlns:a16="http://schemas.microsoft.com/office/drawing/2014/main" id="{E165494C-FE40-0014-5413-5F22B13C422C}"/>
              </a:ext>
            </a:extLst>
          </p:cNvPr>
          <p:cNvSpPr txBox="1"/>
          <p:nvPr/>
        </p:nvSpPr>
        <p:spPr>
          <a:xfrm>
            <a:off x="1982040" y="1394045"/>
            <a:ext cx="1046883" cy="252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Cross Sell</a:t>
            </a:r>
          </a:p>
        </p:txBody>
      </p:sp>
      <p:sp>
        <p:nvSpPr>
          <p:cNvPr id="18" name="TextBox 17">
            <a:extLst>
              <a:ext uri="{FF2B5EF4-FFF2-40B4-BE49-F238E27FC236}">
                <a16:creationId xmlns:a16="http://schemas.microsoft.com/office/drawing/2014/main" id="{D10B8ED9-F971-D5DA-CF6C-FEBC8EEE096F}"/>
              </a:ext>
            </a:extLst>
          </p:cNvPr>
          <p:cNvSpPr txBox="1"/>
          <p:nvPr/>
        </p:nvSpPr>
        <p:spPr>
          <a:xfrm>
            <a:off x="3454472" y="1237580"/>
            <a:ext cx="124604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cs typeface="Arial"/>
              </a:rPr>
              <a:t>Rebook Next</a:t>
            </a:r>
          </a:p>
          <a:p>
            <a:pPr algn="ctr"/>
            <a:r>
              <a:rPr lang="en-US" sz="1050">
                <a:cs typeface="Arial"/>
              </a:rPr>
              <a:t>Appointment</a:t>
            </a:r>
          </a:p>
        </p:txBody>
      </p:sp>
      <p:sp>
        <p:nvSpPr>
          <p:cNvPr id="6" name="Title 2">
            <a:extLst>
              <a:ext uri="{FF2B5EF4-FFF2-40B4-BE49-F238E27FC236}">
                <a16:creationId xmlns:a16="http://schemas.microsoft.com/office/drawing/2014/main" id="{1416509C-7259-9EF8-1363-D57B925F87FF}"/>
              </a:ext>
            </a:extLst>
          </p:cNvPr>
          <p:cNvSpPr txBox="1">
            <a:spLocks/>
          </p:cNvSpPr>
          <p:nvPr/>
        </p:nvSpPr>
        <p:spPr>
          <a:xfrm>
            <a:off x="531552" y="-33444"/>
            <a:ext cx="10515600" cy="9841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rgbClr val="3FC7EE"/>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a:solidFill>
                  <a:schemeClr val="accent2"/>
                </a:solidFill>
                <a:latin typeface="Roboto" panose="02000000000000000000" pitchFamily="2" charset="0"/>
                <a:ea typeface="Roboto" panose="02000000000000000000" pitchFamily="2" charset="0"/>
                <a:cs typeface="Arial" panose="020B0604020202020204" pitchFamily="34" charset="0"/>
              </a:rPr>
              <a:t>Technology's impact on the Patient Journey</a:t>
            </a:r>
            <a:endParaRPr lang="en-US">
              <a:solidFill>
                <a:schemeClr val="accent2"/>
              </a:solidFill>
              <a:latin typeface="Roboto" panose="02000000000000000000" pitchFamily="2" charset="0"/>
              <a:ea typeface="Roboto" panose="02000000000000000000" pitchFamily="2"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832999FC-06EE-05EE-4E95-FA17F3E7FDBE}"/>
              </a:ext>
            </a:extLst>
          </p:cNvPr>
          <p:cNvCxnSpPr/>
          <p:nvPr/>
        </p:nvCxnSpPr>
        <p:spPr>
          <a:xfrm>
            <a:off x="443345" y="803563"/>
            <a:ext cx="10764982"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1125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0B2D2E-CDBE-1803-DF07-A9DF87762114}"/>
              </a:ext>
            </a:extLst>
          </p:cNvPr>
          <p:cNvSpPr>
            <a:spLocks noGrp="1"/>
          </p:cNvSpPr>
          <p:nvPr>
            <p:ph idx="1"/>
          </p:nvPr>
        </p:nvSpPr>
        <p:spPr>
          <a:xfrm>
            <a:off x="5695732" y="1310872"/>
            <a:ext cx="6234332" cy="3486758"/>
          </a:xfrm>
        </p:spPr>
        <p:txBody>
          <a:bodyPr>
            <a:noAutofit/>
          </a:bodyPr>
          <a:lstStyle/>
          <a:p>
            <a:pPr fontAlgn="base">
              <a:lnSpc>
                <a:spcPct val="150000"/>
              </a:lnSpc>
            </a:pPr>
            <a:r>
              <a:rPr lang="en-US" sz="1400">
                <a:latin typeface="Roboto" panose="02000000000000000000" pitchFamily="2" charset="0"/>
                <a:ea typeface="Roboto" panose="02000000000000000000" pitchFamily="2" charset="0"/>
              </a:rPr>
              <a:t>The wrong tools create a lackluster presentation for your patients that negatively impact an aesthetic business’ ability to turn that patient into a lifelong advocate </a:t>
            </a:r>
          </a:p>
          <a:p>
            <a:pPr fontAlgn="base">
              <a:lnSpc>
                <a:spcPct val="150000"/>
              </a:lnSpc>
            </a:pPr>
            <a:r>
              <a:rPr lang="en-US" sz="1400">
                <a:latin typeface="Roboto" panose="02000000000000000000" pitchFamily="2" charset="0"/>
                <a:ea typeface="Roboto" panose="02000000000000000000" pitchFamily="2" charset="0"/>
              </a:rPr>
              <a:t>Every aesthetic practice needs the right tools to grow and exceed the industry average of 283 visits a month</a:t>
            </a:r>
          </a:p>
          <a:p>
            <a:pPr fontAlgn="base">
              <a:lnSpc>
                <a:spcPct val="150000"/>
              </a:lnSpc>
            </a:pPr>
            <a:r>
              <a:rPr lang="en-US" sz="1400">
                <a:latin typeface="Roboto" panose="02000000000000000000" pitchFamily="2" charset="0"/>
                <a:ea typeface="Roboto" panose="02000000000000000000" pitchFamily="2" charset="0"/>
              </a:rPr>
              <a:t>Every aesthetic practice should be reaching and exceeding the industry average of $536 per visit</a:t>
            </a:r>
          </a:p>
          <a:p>
            <a:pPr fontAlgn="base">
              <a:lnSpc>
                <a:spcPct val="150000"/>
              </a:lnSpc>
            </a:pPr>
            <a:r>
              <a:rPr lang="en-US" sz="1400">
                <a:latin typeface="Roboto" panose="02000000000000000000" pitchFamily="2" charset="0"/>
                <a:ea typeface="Roboto" panose="02000000000000000000" pitchFamily="2" charset="0"/>
              </a:rPr>
              <a:t>The right comprehensive platform provides the industry- specific tools that balance both retail and healthcare functionality</a:t>
            </a:r>
          </a:p>
          <a:p>
            <a:pPr fontAlgn="base">
              <a:lnSpc>
                <a:spcPct val="150000"/>
              </a:lnSpc>
            </a:pPr>
            <a:r>
              <a:rPr lang="en-US" sz="1400">
                <a:latin typeface="Roboto" panose="02000000000000000000" pitchFamily="2" charset="0"/>
                <a:ea typeface="Roboto" panose="02000000000000000000" pitchFamily="2" charset="0"/>
              </a:rPr>
              <a:t>Finally, the right platform creates the right harmony between providing a great patient experience and the need of a provider’s work-life balance</a:t>
            </a:r>
          </a:p>
        </p:txBody>
      </p:sp>
      <p:sp>
        <p:nvSpPr>
          <p:cNvPr id="3" name="Title 2">
            <a:extLst>
              <a:ext uri="{FF2B5EF4-FFF2-40B4-BE49-F238E27FC236}">
                <a16:creationId xmlns:a16="http://schemas.microsoft.com/office/drawing/2014/main" id="{6F315D7B-FD9B-AC5D-006A-F90C73833756}"/>
              </a:ext>
            </a:extLst>
          </p:cNvPr>
          <p:cNvSpPr>
            <a:spLocks noGrp="1"/>
          </p:cNvSpPr>
          <p:nvPr>
            <p:ph type="title"/>
          </p:nvPr>
        </p:nvSpPr>
        <p:spPr>
          <a:xfrm>
            <a:off x="1569427" y="195499"/>
            <a:ext cx="9053146" cy="984173"/>
          </a:xfrm>
        </p:spPr>
        <p:txBody>
          <a:bodyPr>
            <a:noAutofit/>
          </a:bodyPr>
          <a:lstStyle/>
          <a:p>
            <a:pPr algn="ctr"/>
            <a:r>
              <a:rPr lang="en-US" sz="3600">
                <a:solidFill>
                  <a:schemeClr val="accent2"/>
                </a:solidFill>
                <a:latin typeface="Roboto" panose="02000000000000000000" pitchFamily="2" charset="0"/>
                <a:ea typeface="Roboto" panose="02000000000000000000" pitchFamily="2" charset="0"/>
              </a:rPr>
              <a:t>The Features That Will Make or Break Today’s Aesthetic Practice</a:t>
            </a:r>
          </a:p>
        </p:txBody>
      </p:sp>
      <p:sp>
        <p:nvSpPr>
          <p:cNvPr id="4" name="Footer Placeholder 3">
            <a:extLst>
              <a:ext uri="{FF2B5EF4-FFF2-40B4-BE49-F238E27FC236}">
                <a16:creationId xmlns:a16="http://schemas.microsoft.com/office/drawing/2014/main" id="{4EAF94AD-EC27-46FE-5BAF-DC2FAE54AB77}"/>
              </a:ext>
            </a:extLst>
          </p:cNvPr>
          <p:cNvSpPr>
            <a:spLocks noGrp="1"/>
          </p:cNvSpPr>
          <p:nvPr>
            <p:ph type="ftr" sz="quarter" idx="10"/>
          </p:nvPr>
        </p:nvSpPr>
        <p:spPr/>
        <p:txBody>
          <a:bodyPr/>
          <a:lstStyle/>
          <a:p>
            <a:r>
              <a:rPr lang="en-US"/>
              <a:t>Randy Torban | @Symplast_EHR</a:t>
            </a:r>
          </a:p>
        </p:txBody>
      </p:sp>
      <p:pic>
        <p:nvPicPr>
          <p:cNvPr id="5" name="Picture 2" descr="Graphical user interface, application">
            <a:extLst>
              <a:ext uri="{FF2B5EF4-FFF2-40B4-BE49-F238E27FC236}">
                <a16:creationId xmlns:a16="http://schemas.microsoft.com/office/drawing/2014/main" id="{C4A43B8E-9321-6C28-18B0-45B10D527D5C}"/>
              </a:ext>
            </a:extLst>
          </p:cNvPr>
          <p:cNvPicPr>
            <a:picLocks noChangeAspect="1"/>
          </p:cNvPicPr>
          <p:nvPr/>
        </p:nvPicPr>
        <p:blipFill>
          <a:blip r:embed="rId2"/>
          <a:stretch>
            <a:fillRect/>
          </a:stretch>
        </p:blipFill>
        <p:spPr>
          <a:xfrm>
            <a:off x="-267875" y="1310872"/>
            <a:ext cx="6363875" cy="4236256"/>
          </a:xfrm>
          <a:prstGeom prst="rect">
            <a:avLst/>
          </a:prstGeom>
        </p:spPr>
      </p:pic>
      <p:cxnSp>
        <p:nvCxnSpPr>
          <p:cNvPr id="7" name="Straight Connector 6">
            <a:extLst>
              <a:ext uri="{FF2B5EF4-FFF2-40B4-BE49-F238E27FC236}">
                <a16:creationId xmlns:a16="http://schemas.microsoft.com/office/drawing/2014/main" id="{D7AD81BF-299F-1F7D-6B5E-885E0D28C8F2}"/>
              </a:ext>
            </a:extLst>
          </p:cNvPr>
          <p:cNvCxnSpPr/>
          <p:nvPr/>
        </p:nvCxnSpPr>
        <p:spPr>
          <a:xfrm>
            <a:off x="434552" y="1244815"/>
            <a:ext cx="10764982"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360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61AF443B-1E58-4E67-B9E4-F53D5C63E219}"/>
              </a:ext>
            </a:extLst>
          </p:cNvPr>
          <p:cNvPicPr>
            <a:picLocks noChangeAspect="1"/>
          </p:cNvPicPr>
          <p:nvPr/>
        </p:nvPicPr>
        <p:blipFill>
          <a:blip r:embed="rId2"/>
          <a:stretch>
            <a:fillRect/>
          </a:stretch>
        </p:blipFill>
        <p:spPr>
          <a:xfrm>
            <a:off x="41584" y="1332455"/>
            <a:ext cx="5822712" cy="3726536"/>
          </a:xfrm>
          <a:prstGeom prst="rect">
            <a:avLst/>
          </a:prstGeom>
        </p:spPr>
      </p:pic>
      <p:sp>
        <p:nvSpPr>
          <p:cNvPr id="2" name="Content Placeholder 1">
            <a:extLst>
              <a:ext uri="{FF2B5EF4-FFF2-40B4-BE49-F238E27FC236}">
                <a16:creationId xmlns:a16="http://schemas.microsoft.com/office/drawing/2014/main" id="{230B2D2E-CDBE-1803-DF07-A9DF87762114}"/>
              </a:ext>
            </a:extLst>
          </p:cNvPr>
          <p:cNvSpPr>
            <a:spLocks noGrp="1"/>
          </p:cNvSpPr>
          <p:nvPr>
            <p:ph idx="1"/>
          </p:nvPr>
        </p:nvSpPr>
        <p:spPr>
          <a:xfrm>
            <a:off x="5695732" y="959804"/>
            <a:ext cx="6479316" cy="4033954"/>
          </a:xfrm>
        </p:spPr>
        <p:txBody>
          <a:bodyPr>
            <a:noAutofit/>
          </a:bodyPr>
          <a:lstStyle/>
          <a:p>
            <a:pPr marL="0" indent="0" algn="l" rtl="0" fontAlgn="base">
              <a:buNone/>
            </a:pPr>
            <a:r>
              <a:rPr lang="en-US" sz="1400" b="1" i="0">
                <a:solidFill>
                  <a:srgbClr val="000000"/>
                </a:solidFill>
                <a:effectLst/>
                <a:latin typeface="Roboto" panose="02000000000000000000" pitchFamily="2" charset="0"/>
                <a:ea typeface="Roboto" panose="02000000000000000000" pitchFamily="2" charset="0"/>
              </a:rPr>
              <a:t>Patient expectation is to easily book from a computer or mobile device</a:t>
            </a:r>
            <a:r>
              <a:rPr lang="en-US" sz="1400" b="1">
                <a:solidFill>
                  <a:srgbClr val="000000"/>
                </a:solidFill>
                <a:latin typeface="Roboto" panose="02000000000000000000" pitchFamily="2" charset="0"/>
                <a:ea typeface="Roboto" panose="02000000000000000000" pitchFamily="2" charset="0"/>
              </a:rPr>
              <a:t>. </a:t>
            </a:r>
            <a:r>
              <a:rPr lang="en-US" sz="1400" b="1" i="1">
                <a:solidFill>
                  <a:srgbClr val="000000"/>
                </a:solidFill>
                <a:effectLst/>
                <a:latin typeface="Roboto" panose="02000000000000000000" pitchFamily="2" charset="0"/>
                <a:ea typeface="Roboto" panose="02000000000000000000" pitchFamily="2" charset="0"/>
              </a:rPr>
              <a:t>Fill your calendar </a:t>
            </a:r>
            <a:r>
              <a:rPr lang="en-US" sz="1400" b="0" i="0">
                <a:solidFill>
                  <a:srgbClr val="000000"/>
                </a:solidFill>
                <a:effectLst/>
                <a:latin typeface="Roboto" panose="02000000000000000000" pitchFamily="2" charset="0"/>
                <a:ea typeface="Roboto" panose="02000000000000000000" pitchFamily="2" charset="0"/>
              </a:rPr>
              <a:t>while you sleep and on </a:t>
            </a:r>
            <a:r>
              <a:rPr lang="en-US" sz="1400" b="1" i="1">
                <a:solidFill>
                  <a:srgbClr val="000000"/>
                </a:solidFill>
                <a:effectLst/>
                <a:latin typeface="Roboto" panose="02000000000000000000" pitchFamily="2" charset="0"/>
                <a:ea typeface="Roboto" panose="02000000000000000000" pitchFamily="2" charset="0"/>
              </a:rPr>
              <a:t>your patient's</a:t>
            </a:r>
            <a:r>
              <a:rPr lang="en-US" sz="1400" b="0" i="0">
                <a:solidFill>
                  <a:srgbClr val="000000"/>
                </a:solidFill>
                <a:effectLst/>
                <a:latin typeface="Roboto" panose="02000000000000000000" pitchFamily="2" charset="0"/>
                <a:ea typeface="Roboto" panose="02000000000000000000" pitchFamily="2" charset="0"/>
              </a:rPr>
              <a:t> time:</a:t>
            </a:r>
          </a:p>
          <a:p>
            <a:pPr lvl="1" fontAlgn="base"/>
            <a:endParaRPr lang="en-US" sz="1400" b="0" i="0">
              <a:solidFill>
                <a:srgbClr val="000000"/>
              </a:solidFill>
              <a:effectLst/>
              <a:latin typeface="Roboto" panose="02000000000000000000" pitchFamily="2" charset="0"/>
              <a:ea typeface="Roboto" panose="02000000000000000000" pitchFamily="2" charset="0"/>
            </a:endParaRPr>
          </a:p>
          <a:p>
            <a:pPr lvl="1" fontAlgn="base"/>
            <a:r>
              <a:rPr lang="en-US" sz="1400">
                <a:latin typeface="Roboto" panose="02000000000000000000" pitchFamily="2" charset="0"/>
                <a:ea typeface="Roboto" panose="02000000000000000000" pitchFamily="2" charset="0"/>
                <a:cs typeface="Arial" panose="020B0604020202020204"/>
              </a:rPr>
              <a:t>Provides availability, the choice of service and providers</a:t>
            </a:r>
            <a:endParaRPr lang="en-US" sz="1400" b="0" i="0">
              <a:solidFill>
                <a:srgbClr val="000000"/>
              </a:solidFill>
              <a:effectLst/>
              <a:latin typeface="Roboto" panose="02000000000000000000" pitchFamily="2" charset="0"/>
              <a:ea typeface="Roboto" panose="02000000000000000000" pitchFamily="2" charset="0"/>
            </a:endParaRPr>
          </a:p>
          <a:p>
            <a:pPr lvl="1" fontAlgn="base"/>
            <a:r>
              <a:rPr lang="en-US" sz="1400" b="0" i="0">
                <a:solidFill>
                  <a:srgbClr val="000000"/>
                </a:solidFill>
                <a:effectLst/>
                <a:latin typeface="Roboto" panose="02000000000000000000" pitchFamily="2" charset="0"/>
                <a:ea typeface="Roboto" panose="02000000000000000000" pitchFamily="2" charset="0"/>
              </a:rPr>
              <a:t>Lower overhead on staff </a:t>
            </a:r>
          </a:p>
          <a:p>
            <a:pPr lvl="1" fontAlgn="base"/>
            <a:r>
              <a:rPr lang="en-US" sz="1400" b="0" i="0">
                <a:solidFill>
                  <a:srgbClr val="000000"/>
                </a:solidFill>
                <a:effectLst/>
                <a:latin typeface="Roboto" panose="02000000000000000000" pitchFamily="2" charset="0"/>
                <a:ea typeface="Roboto" panose="02000000000000000000" pitchFamily="2" charset="0"/>
              </a:rPr>
              <a:t>Charge fees by appointment type </a:t>
            </a:r>
          </a:p>
          <a:p>
            <a:pPr lvl="1" fontAlgn="base"/>
            <a:r>
              <a:rPr lang="en-US" sz="1400" b="0" i="0">
                <a:solidFill>
                  <a:srgbClr val="000000"/>
                </a:solidFill>
                <a:effectLst/>
                <a:latin typeface="Roboto" panose="02000000000000000000" pitchFamily="2" charset="0"/>
                <a:ea typeface="Roboto" panose="02000000000000000000" pitchFamily="2" charset="0"/>
              </a:rPr>
              <a:t>Patients choose who to book with </a:t>
            </a:r>
          </a:p>
          <a:p>
            <a:pPr lvl="1" fontAlgn="base"/>
            <a:r>
              <a:rPr lang="en-US" sz="1400" b="0" i="0">
                <a:solidFill>
                  <a:srgbClr val="000000"/>
                </a:solidFill>
                <a:effectLst/>
                <a:latin typeface="Roboto" panose="02000000000000000000" pitchFamily="2" charset="0"/>
                <a:ea typeface="Roboto" panose="02000000000000000000" pitchFamily="2" charset="0"/>
              </a:rPr>
              <a:t>Add additional services </a:t>
            </a:r>
          </a:p>
          <a:p>
            <a:pPr marL="457200" lvl="1" indent="0" fontAlgn="base">
              <a:buNone/>
            </a:pPr>
            <a:endParaRPr lang="en-US" sz="1400" b="0" i="0">
              <a:solidFill>
                <a:srgbClr val="000000"/>
              </a:solidFill>
              <a:effectLst/>
              <a:latin typeface="Roboto" panose="02000000000000000000" pitchFamily="2" charset="0"/>
              <a:ea typeface="Roboto" panose="02000000000000000000" pitchFamily="2" charset="0"/>
            </a:endParaRPr>
          </a:p>
          <a:p>
            <a:pPr marL="0" indent="0" algn="l" rtl="0" fontAlgn="base">
              <a:buNone/>
            </a:pPr>
            <a:r>
              <a:rPr lang="en-US" sz="1400" b="0" i="0">
                <a:solidFill>
                  <a:srgbClr val="000000"/>
                </a:solidFill>
                <a:effectLst/>
                <a:latin typeface="Roboto" panose="02000000000000000000" pitchFamily="2" charset="0"/>
                <a:ea typeface="Roboto" panose="02000000000000000000" pitchFamily="2" charset="0"/>
              </a:rPr>
              <a:t>Would- be concerns </a:t>
            </a:r>
            <a:r>
              <a:rPr lang="en-US" sz="1400">
                <a:solidFill>
                  <a:srgbClr val="000000"/>
                </a:solidFill>
                <a:latin typeface="Roboto" panose="02000000000000000000" pitchFamily="2" charset="0"/>
                <a:ea typeface="Roboto" panose="02000000000000000000" pitchFamily="2" charset="0"/>
              </a:rPr>
              <a:t>like</a:t>
            </a:r>
            <a:r>
              <a:rPr lang="en-US" sz="1400" b="0" i="0">
                <a:solidFill>
                  <a:srgbClr val="000000"/>
                </a:solidFill>
                <a:effectLst/>
                <a:latin typeface="Roboto" panose="02000000000000000000" pitchFamily="2" charset="0"/>
                <a:ea typeface="Roboto" panose="02000000000000000000" pitchFamily="2" charset="0"/>
              </a:rPr>
              <a:t> no show rate, patients booking wrong appointments are alleviated by:</a:t>
            </a:r>
          </a:p>
          <a:p>
            <a:pPr marL="0" indent="0" algn="l" rtl="0" fontAlgn="base">
              <a:buNone/>
            </a:pPr>
            <a:endParaRPr lang="en-US" sz="1400" b="0" i="0">
              <a:solidFill>
                <a:srgbClr val="000000"/>
              </a:solidFill>
              <a:effectLst/>
              <a:latin typeface="Roboto" panose="02000000000000000000" pitchFamily="2" charset="0"/>
              <a:ea typeface="Roboto" panose="02000000000000000000" pitchFamily="2" charset="0"/>
            </a:endParaRPr>
          </a:p>
          <a:p>
            <a:pPr marL="388620" indent="-285750">
              <a:lnSpc>
                <a:spcPct val="100000"/>
              </a:lnSpc>
              <a:spcBef>
                <a:spcPts val="0"/>
              </a:spcBef>
              <a:spcAft>
                <a:spcPts val="500"/>
              </a:spcAft>
              <a:buFont typeface="Arial" panose="020B0604020202020204" pitchFamily="34" charset="0"/>
              <a:buChar char="•"/>
            </a:pPr>
            <a:r>
              <a:rPr lang="en-US" sz="1400" b="1">
                <a:latin typeface="Roboto" panose="02000000000000000000" pitchFamily="2" charset="0"/>
                <a:ea typeface="Roboto" panose="02000000000000000000" pitchFamily="2" charset="0"/>
              </a:rPr>
              <a:t>Confirmations</a:t>
            </a:r>
            <a:r>
              <a:rPr lang="en-US" sz="1400">
                <a:latin typeface="Roboto" panose="02000000000000000000" pitchFamily="2" charset="0"/>
                <a:ea typeface="Roboto" panose="02000000000000000000" pitchFamily="2" charset="0"/>
              </a:rPr>
              <a:t> – a text and/or email message to confirm the appointment details</a:t>
            </a:r>
          </a:p>
          <a:p>
            <a:pPr marL="388620" indent="-285750">
              <a:lnSpc>
                <a:spcPct val="100000"/>
              </a:lnSpc>
              <a:spcBef>
                <a:spcPts val="0"/>
              </a:spcBef>
              <a:spcAft>
                <a:spcPts val="500"/>
              </a:spcAft>
              <a:buFont typeface="Arial" panose="020B0604020202020204" pitchFamily="34" charset="0"/>
              <a:buChar char="•"/>
            </a:pPr>
            <a:r>
              <a:rPr lang="en-US" sz="1400" b="1">
                <a:latin typeface="Roboto" panose="02000000000000000000" pitchFamily="2" charset="0"/>
                <a:ea typeface="Roboto" panose="02000000000000000000" pitchFamily="2" charset="0"/>
              </a:rPr>
              <a:t>Reminders</a:t>
            </a:r>
            <a:r>
              <a:rPr lang="en-US" sz="1400">
                <a:latin typeface="Roboto" panose="02000000000000000000" pitchFamily="2" charset="0"/>
                <a:ea typeface="Roboto" panose="02000000000000000000" pitchFamily="2" charset="0"/>
              </a:rPr>
              <a:t> – text and/or emails that ensure the patient arrives and isn't late or a no show</a:t>
            </a:r>
          </a:p>
          <a:p>
            <a:pPr marL="388620" indent="-285750">
              <a:lnSpc>
                <a:spcPct val="100000"/>
              </a:lnSpc>
              <a:spcBef>
                <a:spcPts val="0"/>
              </a:spcBef>
              <a:spcAft>
                <a:spcPts val="500"/>
              </a:spcAft>
              <a:buFont typeface="Arial" panose="020B0604020202020204" pitchFamily="34" charset="0"/>
              <a:buChar char="•"/>
            </a:pPr>
            <a:r>
              <a:rPr lang="en-US" sz="1400" b="1">
                <a:latin typeface="Roboto" panose="02000000000000000000" pitchFamily="2" charset="0"/>
                <a:ea typeface="Roboto" panose="02000000000000000000" pitchFamily="2" charset="0"/>
              </a:rPr>
              <a:t>Paperwork</a:t>
            </a:r>
            <a:r>
              <a:rPr lang="en-US" sz="1400">
                <a:latin typeface="Roboto" panose="02000000000000000000" pitchFamily="2" charset="0"/>
                <a:ea typeface="Roboto" panose="02000000000000000000" pitchFamily="2" charset="0"/>
              </a:rPr>
              <a:t> – a text and/or email link to digital intake forms to complete pre-appointment</a:t>
            </a:r>
          </a:p>
        </p:txBody>
      </p:sp>
      <p:sp>
        <p:nvSpPr>
          <p:cNvPr id="3" name="Title 2">
            <a:extLst>
              <a:ext uri="{FF2B5EF4-FFF2-40B4-BE49-F238E27FC236}">
                <a16:creationId xmlns:a16="http://schemas.microsoft.com/office/drawing/2014/main" id="{6F315D7B-FD9B-AC5D-006A-F90C73833756}"/>
              </a:ext>
            </a:extLst>
          </p:cNvPr>
          <p:cNvSpPr>
            <a:spLocks noGrp="1"/>
          </p:cNvSpPr>
          <p:nvPr>
            <p:ph type="title"/>
          </p:nvPr>
        </p:nvSpPr>
        <p:spPr>
          <a:xfrm>
            <a:off x="838200" y="36509"/>
            <a:ext cx="10515600" cy="984173"/>
          </a:xfrm>
        </p:spPr>
        <p:txBody>
          <a:bodyPr/>
          <a:lstStyle/>
          <a:p>
            <a:r>
              <a:rPr lang="en-US">
                <a:solidFill>
                  <a:schemeClr val="accent2"/>
                </a:solidFill>
                <a:latin typeface="Roboto" panose="02000000000000000000" pitchFamily="2" charset="0"/>
                <a:ea typeface="Roboto" panose="02000000000000000000" pitchFamily="2" charset="0"/>
              </a:rPr>
              <a:t>Online Booking, Phone Booking, or both?</a:t>
            </a:r>
          </a:p>
        </p:txBody>
      </p:sp>
      <p:sp>
        <p:nvSpPr>
          <p:cNvPr id="4" name="Footer Placeholder 3">
            <a:extLst>
              <a:ext uri="{FF2B5EF4-FFF2-40B4-BE49-F238E27FC236}">
                <a16:creationId xmlns:a16="http://schemas.microsoft.com/office/drawing/2014/main" id="{4EAF94AD-EC27-46FE-5BAF-DC2FAE54AB77}"/>
              </a:ext>
            </a:extLst>
          </p:cNvPr>
          <p:cNvSpPr>
            <a:spLocks noGrp="1"/>
          </p:cNvSpPr>
          <p:nvPr>
            <p:ph type="ftr" sz="quarter" idx="10"/>
          </p:nvPr>
        </p:nvSpPr>
        <p:spPr/>
        <p:txBody>
          <a:bodyPr/>
          <a:lstStyle/>
          <a:p>
            <a:r>
              <a:rPr lang="en-US"/>
              <a:t>Randy Torban | @Symplast_EHR</a:t>
            </a:r>
          </a:p>
        </p:txBody>
      </p:sp>
      <p:cxnSp>
        <p:nvCxnSpPr>
          <p:cNvPr id="5" name="Straight Connector 4">
            <a:extLst>
              <a:ext uri="{FF2B5EF4-FFF2-40B4-BE49-F238E27FC236}">
                <a16:creationId xmlns:a16="http://schemas.microsoft.com/office/drawing/2014/main" id="{35916651-2301-95B0-4568-ABD1872D5FF5}"/>
              </a:ext>
            </a:extLst>
          </p:cNvPr>
          <p:cNvCxnSpPr/>
          <p:nvPr/>
        </p:nvCxnSpPr>
        <p:spPr>
          <a:xfrm>
            <a:off x="676266" y="894567"/>
            <a:ext cx="10764982" cy="0"/>
          </a:xfrm>
          <a:prstGeom prst="line">
            <a:avLst/>
          </a:prstGeom>
          <a:ln w="57150"/>
        </p:spPr>
        <p:style>
          <a:lnRef idx="1">
            <a:schemeClr val="dk1"/>
          </a:lnRef>
          <a:fillRef idx="0">
            <a:schemeClr val="dk1"/>
          </a:fillRef>
          <a:effectRef idx="0">
            <a:schemeClr val="dk1"/>
          </a:effectRef>
          <a:fontRef idx="minor">
            <a:schemeClr val="tx1"/>
          </a:fontRef>
        </p:style>
      </p:cxnSp>
      <p:pic>
        <p:nvPicPr>
          <p:cNvPr id="7" name="Picture 6" descr="Diagram&#10;&#10;Description automatically generated with medium confidence">
            <a:extLst>
              <a:ext uri="{FF2B5EF4-FFF2-40B4-BE49-F238E27FC236}">
                <a16:creationId xmlns:a16="http://schemas.microsoft.com/office/drawing/2014/main" id="{E90F09F5-EA74-CD2B-F091-76C99832107C}"/>
              </a:ext>
            </a:extLst>
          </p:cNvPr>
          <p:cNvPicPr>
            <a:picLocks noChangeAspect="1"/>
          </p:cNvPicPr>
          <p:nvPr/>
        </p:nvPicPr>
        <p:blipFill>
          <a:blip r:embed="rId2"/>
          <a:stretch>
            <a:fillRect/>
          </a:stretch>
        </p:blipFill>
        <p:spPr>
          <a:xfrm>
            <a:off x="16952" y="1332455"/>
            <a:ext cx="5822712" cy="3726536"/>
          </a:xfrm>
          <a:prstGeom prst="rect">
            <a:avLst/>
          </a:prstGeom>
        </p:spPr>
      </p:pic>
    </p:spTree>
    <p:extLst>
      <p:ext uri="{BB962C8B-B14F-4D97-AF65-F5344CB8AC3E}">
        <p14:creationId xmlns:p14="http://schemas.microsoft.com/office/powerpoint/2010/main" val="71686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0B2D2E-CDBE-1803-DF07-A9DF87762114}"/>
              </a:ext>
            </a:extLst>
          </p:cNvPr>
          <p:cNvSpPr>
            <a:spLocks noGrp="1"/>
          </p:cNvSpPr>
          <p:nvPr>
            <p:ph idx="1"/>
          </p:nvPr>
        </p:nvSpPr>
        <p:spPr>
          <a:xfrm>
            <a:off x="4738908" y="1168011"/>
            <a:ext cx="7347149" cy="4033954"/>
          </a:xfrm>
        </p:spPr>
        <p:txBody>
          <a:bodyPr vert="horz" lIns="91440" tIns="45720" rIns="91440" bIns="45720" rtlCol="0" anchor="t">
            <a:noAutofit/>
          </a:bodyPr>
          <a:lstStyle/>
          <a:p>
            <a:pPr marL="0" indent="0">
              <a:buNone/>
            </a:pPr>
            <a:r>
              <a:rPr lang="en-US" i="1">
                <a:solidFill>
                  <a:srgbClr val="000000"/>
                </a:solidFill>
                <a:latin typeface="Roboto" panose="02000000000000000000" pitchFamily="2" charset="0"/>
                <a:ea typeface="Roboto" panose="02000000000000000000" pitchFamily="2" charset="0"/>
                <a:cs typeface="Roboto" panose="02000000000000000000" pitchFamily="2" charset="0"/>
              </a:rPr>
              <a:t>Questions for </a:t>
            </a:r>
            <a:r>
              <a:rPr lang="en-US" i="1">
                <a:latin typeface="Roboto" panose="02000000000000000000" pitchFamily="2" charset="0"/>
                <a:ea typeface="Roboto" panose="02000000000000000000" pitchFamily="2" charset="0"/>
                <a:cs typeface="Roboto" panose="02000000000000000000" pitchFamily="2" charset="0"/>
              </a:rPr>
              <a:t>audience</a:t>
            </a:r>
            <a:r>
              <a:rPr lang="en-US">
                <a:latin typeface="Roboto" panose="02000000000000000000" pitchFamily="2" charset="0"/>
                <a:ea typeface="Roboto" panose="02000000000000000000" pitchFamily="2" charset="0"/>
                <a:cs typeface="Roboto" panose="02000000000000000000" pitchFamily="2" charset="0"/>
              </a:rPr>
              <a:t>:  </a:t>
            </a:r>
            <a:br>
              <a:rPr lang="en-US">
                <a:latin typeface="Roboto" panose="02000000000000000000" pitchFamily="2" charset="0"/>
                <a:ea typeface="Roboto" panose="02000000000000000000" pitchFamily="2" charset="0"/>
                <a:cs typeface="Roboto" panose="02000000000000000000" pitchFamily="2" charset="0"/>
              </a:rPr>
            </a:br>
            <a:endParaRPr lang="en-US">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en-US">
                <a:latin typeface="Roboto" panose="02000000000000000000" pitchFamily="2" charset="0"/>
                <a:ea typeface="Roboto" panose="02000000000000000000" pitchFamily="2" charset="0"/>
                <a:cs typeface="Roboto" panose="02000000000000000000" pitchFamily="2" charset="0"/>
              </a:rPr>
              <a:t>How does your business compare to the industry averages?</a:t>
            </a:r>
            <a:br>
              <a:rPr lang="en-US">
                <a:latin typeface="Roboto" panose="02000000000000000000" pitchFamily="2" charset="0"/>
                <a:ea typeface="Roboto" panose="02000000000000000000" pitchFamily="2" charset="0"/>
                <a:cs typeface="Roboto" panose="02000000000000000000" pitchFamily="2" charset="0"/>
              </a:rPr>
            </a:br>
            <a:endParaRPr lang="en-US">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en-US">
                <a:latin typeface="Roboto" panose="02000000000000000000" pitchFamily="2" charset="0"/>
                <a:ea typeface="Roboto" panose="02000000000000000000" pitchFamily="2" charset="0"/>
                <a:cs typeface="Roboto" panose="02000000000000000000" pitchFamily="2" charset="0"/>
              </a:rPr>
              <a:t>Do you allow patients </a:t>
            </a:r>
            <a:r>
              <a:rPr lang="en-US" i="0">
                <a:solidFill>
                  <a:srgbClr val="000000"/>
                </a:solidFill>
                <a:effectLst/>
                <a:latin typeface="Roboto" panose="02000000000000000000" pitchFamily="2" charset="0"/>
                <a:ea typeface="Roboto" panose="02000000000000000000" pitchFamily="2" charset="0"/>
                <a:cs typeface="Roboto" panose="02000000000000000000" pitchFamily="2" charset="0"/>
              </a:rPr>
              <a:t>to book </a:t>
            </a:r>
            <a:r>
              <a:rPr lang="en-US">
                <a:latin typeface="Roboto" panose="02000000000000000000" pitchFamily="2" charset="0"/>
                <a:ea typeface="Roboto" panose="02000000000000000000" pitchFamily="2" charset="0"/>
                <a:cs typeface="Roboto" panose="02000000000000000000" pitchFamily="2" charset="0"/>
              </a:rPr>
              <a:t>online?</a:t>
            </a:r>
            <a:br>
              <a:rPr lang="en-US">
                <a:latin typeface="Roboto" panose="02000000000000000000" pitchFamily="2" charset="0"/>
                <a:ea typeface="Roboto" panose="02000000000000000000" pitchFamily="2" charset="0"/>
                <a:cs typeface="Roboto" panose="02000000000000000000" pitchFamily="2" charset="0"/>
              </a:rPr>
            </a:br>
            <a:endParaRPr lang="en-US">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en-US">
                <a:latin typeface="Roboto" panose="02000000000000000000" pitchFamily="2" charset="0"/>
                <a:ea typeface="Roboto" panose="02000000000000000000" pitchFamily="2" charset="0"/>
                <a:cs typeface="Roboto" panose="02000000000000000000" pitchFamily="2" charset="0"/>
              </a:rPr>
              <a:t>What % of your patients book online ?</a:t>
            </a:r>
          </a:p>
          <a:p>
            <a:pPr marL="0" indent="0" algn="l">
              <a:buNone/>
            </a:pPr>
            <a:endParaRPr lang="en-US" sz="1400">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400" b="1" i="1">
              <a:latin typeface="Roboto" panose="02000000000000000000" pitchFamily="2" charset="0"/>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6F315D7B-FD9B-AC5D-006A-F90C73833756}"/>
              </a:ext>
            </a:extLst>
          </p:cNvPr>
          <p:cNvSpPr>
            <a:spLocks noGrp="1"/>
          </p:cNvSpPr>
          <p:nvPr>
            <p:ph type="title"/>
          </p:nvPr>
        </p:nvSpPr>
        <p:spPr>
          <a:xfrm>
            <a:off x="838200" y="36509"/>
            <a:ext cx="10515600" cy="984173"/>
          </a:xfrm>
        </p:spPr>
        <p:txBody>
          <a:bodyPr/>
          <a:lstStyle/>
          <a:p>
            <a:r>
              <a:rPr lang="en-US">
                <a:solidFill>
                  <a:schemeClr val="accent2"/>
                </a:solidFill>
                <a:latin typeface="Roboto"/>
                <a:ea typeface="Roboto"/>
                <a:cs typeface="Lato Semibold"/>
              </a:rPr>
              <a:t>Industry Averages - Where Do You Land?</a:t>
            </a:r>
            <a:endParaRPr lang="en-US">
              <a:solidFill>
                <a:schemeClr val="accent2"/>
              </a:solidFill>
            </a:endParaRPr>
          </a:p>
        </p:txBody>
      </p:sp>
      <p:sp>
        <p:nvSpPr>
          <p:cNvPr id="4" name="Footer Placeholder 3">
            <a:extLst>
              <a:ext uri="{FF2B5EF4-FFF2-40B4-BE49-F238E27FC236}">
                <a16:creationId xmlns:a16="http://schemas.microsoft.com/office/drawing/2014/main" id="{4EAF94AD-EC27-46FE-5BAF-DC2FAE54AB77}"/>
              </a:ext>
            </a:extLst>
          </p:cNvPr>
          <p:cNvSpPr>
            <a:spLocks noGrp="1"/>
          </p:cNvSpPr>
          <p:nvPr>
            <p:ph type="ftr" sz="quarter" idx="10"/>
          </p:nvPr>
        </p:nvSpPr>
        <p:spPr/>
        <p:txBody>
          <a:bodyPr/>
          <a:lstStyle/>
          <a:p>
            <a:r>
              <a:rPr lang="en-US"/>
              <a:t>Randy Torban | @Symplast_EHR</a:t>
            </a:r>
          </a:p>
        </p:txBody>
      </p:sp>
      <p:cxnSp>
        <p:nvCxnSpPr>
          <p:cNvPr id="5" name="Straight Connector 4">
            <a:extLst>
              <a:ext uri="{FF2B5EF4-FFF2-40B4-BE49-F238E27FC236}">
                <a16:creationId xmlns:a16="http://schemas.microsoft.com/office/drawing/2014/main" id="{35916651-2301-95B0-4568-ABD1872D5FF5}"/>
              </a:ext>
            </a:extLst>
          </p:cNvPr>
          <p:cNvCxnSpPr/>
          <p:nvPr/>
        </p:nvCxnSpPr>
        <p:spPr>
          <a:xfrm>
            <a:off x="676266" y="894567"/>
            <a:ext cx="10764982" cy="0"/>
          </a:xfrm>
          <a:prstGeom prst="line">
            <a:avLst/>
          </a:prstGeom>
          <a:ln w="57150"/>
        </p:spPr>
        <p:style>
          <a:lnRef idx="1">
            <a:schemeClr val="dk1"/>
          </a:lnRef>
          <a:fillRef idx="0">
            <a:schemeClr val="dk1"/>
          </a:fillRef>
          <a:effectRef idx="0">
            <a:schemeClr val="dk1"/>
          </a:effectRef>
          <a:fontRef idx="minor">
            <a:schemeClr val="tx1"/>
          </a:fontRef>
        </p:style>
      </p:cxnSp>
      <p:pic>
        <p:nvPicPr>
          <p:cNvPr id="6" name="Picture 6">
            <a:extLst>
              <a:ext uri="{FF2B5EF4-FFF2-40B4-BE49-F238E27FC236}">
                <a16:creationId xmlns:a16="http://schemas.microsoft.com/office/drawing/2014/main" id="{B16A6D5B-971D-0A72-6B3B-29CF90EB436A}"/>
              </a:ext>
            </a:extLst>
          </p:cNvPr>
          <p:cNvPicPr>
            <a:picLocks noChangeAspect="1"/>
          </p:cNvPicPr>
          <p:nvPr/>
        </p:nvPicPr>
        <p:blipFill>
          <a:blip r:embed="rId2"/>
          <a:stretch>
            <a:fillRect/>
          </a:stretch>
        </p:blipFill>
        <p:spPr>
          <a:xfrm>
            <a:off x="965771" y="1093555"/>
            <a:ext cx="3137042" cy="4182867"/>
          </a:xfrm>
          <a:prstGeom prst="rect">
            <a:avLst/>
          </a:prstGeom>
        </p:spPr>
      </p:pic>
    </p:spTree>
    <p:extLst>
      <p:ext uri="{BB962C8B-B14F-4D97-AF65-F5344CB8AC3E}">
        <p14:creationId xmlns:p14="http://schemas.microsoft.com/office/powerpoint/2010/main" val="406783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43129DC-5D18-F937-A792-8835C0741534}"/>
              </a:ext>
            </a:extLst>
          </p:cNvPr>
          <p:cNvCxnSpPr/>
          <p:nvPr/>
        </p:nvCxnSpPr>
        <p:spPr>
          <a:xfrm>
            <a:off x="339308" y="964905"/>
            <a:ext cx="1076498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Content Placeholder 1">
            <a:extLst>
              <a:ext uri="{FF2B5EF4-FFF2-40B4-BE49-F238E27FC236}">
                <a16:creationId xmlns:a16="http://schemas.microsoft.com/office/drawing/2014/main" id="{9951B84C-5EBA-C111-819E-E71C60921150}"/>
              </a:ext>
            </a:extLst>
          </p:cNvPr>
          <p:cNvSpPr>
            <a:spLocks noGrp="1"/>
          </p:cNvSpPr>
          <p:nvPr>
            <p:ph idx="1"/>
          </p:nvPr>
        </p:nvSpPr>
        <p:spPr>
          <a:xfrm>
            <a:off x="341152" y="1048593"/>
            <a:ext cx="8858170" cy="4414888"/>
          </a:xfrm>
        </p:spPr>
        <p:txBody>
          <a:bodyPr vert="horz" lIns="91440" tIns="45720" rIns="91440" bIns="45720" rtlCol="0" anchor="t">
            <a:noAutofit/>
          </a:bodyPr>
          <a:lstStyle/>
          <a:p>
            <a:pPr marL="0" indent="0">
              <a:lnSpc>
                <a:spcPct val="100000"/>
              </a:lnSpc>
              <a:buNone/>
            </a:pPr>
            <a:r>
              <a:rPr lang="en-US" sz="1900">
                <a:solidFill>
                  <a:srgbClr val="1D1C1D"/>
                </a:solidFill>
                <a:latin typeface="Roboto"/>
                <a:ea typeface="Lato"/>
                <a:cs typeface="Lato"/>
              </a:rPr>
              <a:t>Industry average is 283/month or about 3,400 visits a year. </a:t>
            </a:r>
            <a:br>
              <a:rPr lang="en-US" sz="1900">
                <a:latin typeface="Roboto"/>
                <a:ea typeface="Lato"/>
                <a:cs typeface="Lato"/>
              </a:rPr>
            </a:br>
            <a:r>
              <a:rPr lang="en-US" sz="1900">
                <a:solidFill>
                  <a:srgbClr val="1D1C1D"/>
                </a:solidFill>
                <a:latin typeface="Roboto"/>
                <a:ea typeface="Lato"/>
                <a:cs typeface="Lato"/>
              </a:rPr>
              <a:t>A single </a:t>
            </a:r>
            <a:r>
              <a:rPr lang="en-US" sz="1900" err="1">
                <a:solidFill>
                  <a:srgbClr val="1D1C1D"/>
                </a:solidFill>
                <a:latin typeface="Roboto"/>
                <a:ea typeface="Lato"/>
                <a:cs typeface="Lato"/>
              </a:rPr>
              <a:t>Symplast</a:t>
            </a:r>
            <a:r>
              <a:rPr lang="en-US" sz="1900">
                <a:solidFill>
                  <a:srgbClr val="1D1C1D"/>
                </a:solidFill>
                <a:latin typeface="Roboto"/>
                <a:ea typeface="Lato"/>
                <a:cs typeface="Lato"/>
              </a:rPr>
              <a:t> Med Spa generated 5,500+ appointments </a:t>
            </a:r>
            <a:r>
              <a:rPr lang="en-US" sz="1900" b="1" u="sng">
                <a:solidFill>
                  <a:srgbClr val="1D1C1D"/>
                </a:solidFill>
                <a:latin typeface="Roboto"/>
                <a:ea typeface="Lato"/>
                <a:cs typeface="Lato"/>
              </a:rPr>
              <a:t>online</a:t>
            </a:r>
            <a:r>
              <a:rPr lang="en-US" sz="1900">
                <a:solidFill>
                  <a:srgbClr val="1D1C1D"/>
                </a:solidFill>
                <a:latin typeface="Roboto"/>
                <a:ea typeface="Lato"/>
                <a:cs typeface="Lato"/>
              </a:rPr>
              <a:t> this past year</a:t>
            </a:r>
            <a:br>
              <a:rPr lang="en-US" sz="1900">
                <a:latin typeface="Roboto"/>
                <a:ea typeface="Lato"/>
                <a:cs typeface="Lato"/>
              </a:rPr>
            </a:br>
            <a:r>
              <a:rPr lang="en-US" sz="1900">
                <a:solidFill>
                  <a:srgbClr val="1D1C1D"/>
                </a:solidFill>
                <a:latin typeface="Roboto"/>
                <a:ea typeface="Lato"/>
                <a:cs typeface="Lato"/>
              </a:rPr>
              <a:t> </a:t>
            </a:r>
            <a:br>
              <a:rPr lang="en-US" sz="1900">
                <a:latin typeface="Roboto"/>
                <a:ea typeface="Lato"/>
                <a:cs typeface="Lato"/>
              </a:rPr>
            </a:br>
            <a:r>
              <a:rPr lang="en-US" sz="1900">
                <a:solidFill>
                  <a:srgbClr val="1D1C1D"/>
                </a:solidFill>
                <a:latin typeface="Roboto"/>
                <a:ea typeface="Roboto"/>
              </a:rPr>
              <a:t>Online booking help practices realize growth without additional cost:</a:t>
            </a:r>
            <a:endParaRPr lang="en-US" sz="1900">
              <a:solidFill>
                <a:srgbClr val="000000"/>
              </a:solidFill>
              <a:latin typeface="Roboto"/>
            </a:endParaRPr>
          </a:p>
          <a:p>
            <a:pPr>
              <a:lnSpc>
                <a:spcPct val="100000"/>
              </a:lnSpc>
            </a:pPr>
            <a:r>
              <a:rPr lang="en-US" sz="1900">
                <a:solidFill>
                  <a:srgbClr val="1D1C1D"/>
                </a:solidFill>
                <a:latin typeface="Roboto"/>
                <a:ea typeface="Roboto"/>
              </a:rPr>
              <a:t>If it takes your front desk 10 minutes to book an appointment, even at 6 appointments/ day that means offline booking is costing you an hour a day- time that can be used for an additional 2 appointments or $1,000+ in visits</a:t>
            </a:r>
          </a:p>
          <a:p>
            <a:pPr>
              <a:lnSpc>
                <a:spcPct val="100000"/>
              </a:lnSpc>
            </a:pPr>
            <a:r>
              <a:rPr lang="en-US" sz="1900">
                <a:solidFill>
                  <a:srgbClr val="1D1C1D"/>
                </a:solidFill>
                <a:latin typeface="Roboto"/>
                <a:ea typeface="Roboto"/>
              </a:rPr>
              <a:t>Meanwhile, by offering online booking you can take appointments while closed while patients can book appointments on </a:t>
            </a:r>
            <a:r>
              <a:rPr lang="en-US" sz="1900" b="1" u="sng">
                <a:solidFill>
                  <a:srgbClr val="1D1C1D"/>
                </a:solidFill>
                <a:latin typeface="Roboto"/>
                <a:ea typeface="Roboto"/>
              </a:rPr>
              <a:t>their</a:t>
            </a:r>
            <a:r>
              <a:rPr lang="en-US" sz="1900">
                <a:solidFill>
                  <a:srgbClr val="1D1C1D"/>
                </a:solidFill>
                <a:latin typeface="Roboto"/>
                <a:ea typeface="Roboto"/>
              </a:rPr>
              <a:t> time - even just 1 more appt a day delivers $500+</a:t>
            </a:r>
          </a:p>
          <a:p>
            <a:pPr marL="0" indent="0">
              <a:lnSpc>
                <a:spcPct val="100000"/>
              </a:lnSpc>
              <a:buNone/>
            </a:pPr>
            <a:r>
              <a:rPr lang="en-US" sz="1900" b="1">
                <a:solidFill>
                  <a:srgbClr val="1D1C1D"/>
                </a:solidFill>
                <a:latin typeface="Roboto"/>
                <a:ea typeface="Roboto"/>
              </a:rPr>
              <a:t>Improving your capacity to see more patients and making the patient booking experience easier can net an additional $1,500+ per day without additional overhead</a:t>
            </a:r>
          </a:p>
        </p:txBody>
      </p:sp>
      <p:sp>
        <p:nvSpPr>
          <p:cNvPr id="3" name="Title 2">
            <a:extLst>
              <a:ext uri="{FF2B5EF4-FFF2-40B4-BE49-F238E27FC236}">
                <a16:creationId xmlns:a16="http://schemas.microsoft.com/office/drawing/2014/main" id="{A3E60830-2141-CCBE-C2EC-8F132FC45A7C}"/>
              </a:ext>
            </a:extLst>
          </p:cNvPr>
          <p:cNvSpPr>
            <a:spLocks noGrp="1"/>
          </p:cNvSpPr>
          <p:nvPr>
            <p:ph type="title"/>
          </p:nvPr>
        </p:nvSpPr>
        <p:spPr>
          <a:xfrm>
            <a:off x="339308" y="174769"/>
            <a:ext cx="10515600" cy="984173"/>
          </a:xfrm>
        </p:spPr>
        <p:txBody>
          <a:bodyPr/>
          <a:lstStyle/>
          <a:p>
            <a:r>
              <a:rPr lang="en-US">
                <a:solidFill>
                  <a:schemeClr val="accent2"/>
                </a:solidFill>
                <a:latin typeface="Roboto" panose="02000000000000000000" pitchFamily="2" charset="0"/>
                <a:ea typeface="Roboto" panose="02000000000000000000" pitchFamily="2" charset="0"/>
              </a:rPr>
              <a:t>Better ROI With Online Booking</a:t>
            </a:r>
          </a:p>
        </p:txBody>
      </p:sp>
      <p:sp>
        <p:nvSpPr>
          <p:cNvPr id="4" name="Footer Placeholder 3">
            <a:extLst>
              <a:ext uri="{FF2B5EF4-FFF2-40B4-BE49-F238E27FC236}">
                <a16:creationId xmlns:a16="http://schemas.microsoft.com/office/drawing/2014/main" id="{4A3B7362-5600-BF75-E5A3-540A4B4CCF7B}"/>
              </a:ext>
            </a:extLst>
          </p:cNvPr>
          <p:cNvSpPr>
            <a:spLocks noGrp="1"/>
          </p:cNvSpPr>
          <p:nvPr>
            <p:ph type="ftr" sz="quarter" idx="10"/>
          </p:nvPr>
        </p:nvSpPr>
        <p:spPr/>
        <p:txBody>
          <a:bodyPr/>
          <a:lstStyle/>
          <a:p>
            <a:r>
              <a:rPr lang="en-US"/>
              <a:t>Randy Torban | @Symplast_EHR</a:t>
            </a:r>
          </a:p>
        </p:txBody>
      </p:sp>
      <p:pic>
        <p:nvPicPr>
          <p:cNvPr id="6" name="Step 1" descr="Graphical user interface, application&#10;&#10;Description automatically generated">
            <a:extLst>
              <a:ext uri="{FF2B5EF4-FFF2-40B4-BE49-F238E27FC236}">
                <a16:creationId xmlns:a16="http://schemas.microsoft.com/office/drawing/2014/main" id="{4F525427-7FFA-5B87-097A-6E25EC2877AE}"/>
              </a:ext>
            </a:extLst>
          </p:cNvPr>
          <p:cNvPicPr>
            <a:picLocks noChangeAspect="1"/>
          </p:cNvPicPr>
          <p:nvPr/>
        </p:nvPicPr>
        <p:blipFill>
          <a:blip r:embed="rId3"/>
          <a:stretch>
            <a:fillRect/>
          </a:stretch>
        </p:blipFill>
        <p:spPr>
          <a:xfrm>
            <a:off x="9448824" y="284944"/>
            <a:ext cx="2403868" cy="5201987"/>
          </a:xfrm>
          <a:prstGeom prst="rect">
            <a:avLst/>
          </a:prstGeom>
        </p:spPr>
      </p:pic>
      <p:pic>
        <p:nvPicPr>
          <p:cNvPr id="5" name="iPhone" descr="A picture containing rectangle&#10;&#10;Description automatically generated">
            <a:extLst>
              <a:ext uri="{FF2B5EF4-FFF2-40B4-BE49-F238E27FC236}">
                <a16:creationId xmlns:a16="http://schemas.microsoft.com/office/drawing/2014/main" id="{D2FC8A8B-51E6-84D2-A80E-2A2BDCF696EE}"/>
              </a:ext>
            </a:extLst>
          </p:cNvPr>
          <p:cNvPicPr>
            <a:picLocks noChangeAspect="1"/>
          </p:cNvPicPr>
          <p:nvPr/>
        </p:nvPicPr>
        <p:blipFill>
          <a:blip r:embed="rId4"/>
          <a:stretch>
            <a:fillRect/>
          </a:stretch>
        </p:blipFill>
        <p:spPr>
          <a:xfrm>
            <a:off x="8968154" y="-240682"/>
            <a:ext cx="3269371" cy="5939740"/>
          </a:xfrm>
          <a:prstGeom prst="rect">
            <a:avLst/>
          </a:prstGeom>
        </p:spPr>
      </p:pic>
    </p:spTree>
    <p:extLst>
      <p:ext uri="{BB962C8B-B14F-4D97-AF65-F5344CB8AC3E}">
        <p14:creationId xmlns:p14="http://schemas.microsoft.com/office/powerpoint/2010/main" val="204297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S23 PPT Template" id="{5767F496-2505-0148-BC66-A9FD5B994C3B}" vid="{9E96B9AD-B263-0E47-872C-4CF64A1CA6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ce1840a-3eaf-4774-814b-aa401300c48e">
      <UserInfo>
        <DisplayName>Randy Torban</DisplayName>
        <AccountId>19</AccountId>
        <AccountType/>
      </UserInfo>
      <UserInfo>
        <DisplayName>Katie Kessler</DisplayName>
        <AccountId>29</AccountId>
        <AccountType/>
      </UserInfo>
      <UserInfo>
        <DisplayName>Joel Levy</DisplayName>
        <AccountId>28</AccountId>
        <AccountType/>
      </UserInfo>
    </SharedWithUsers>
    <_activity xmlns="96ddb7e0-a2e9-4684-aaea-f88de51b08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37BD6C05DD384D8F5830A409AEF34E" ma:contentTypeVersion="12" ma:contentTypeDescription="Create a new document." ma:contentTypeScope="" ma:versionID="249eb005a05eb59016dcbcd1c429d3d3">
  <xsd:schema xmlns:xsd="http://www.w3.org/2001/XMLSchema" xmlns:xs="http://www.w3.org/2001/XMLSchema" xmlns:p="http://schemas.microsoft.com/office/2006/metadata/properties" xmlns:ns3="ace1840a-3eaf-4774-814b-aa401300c48e" xmlns:ns4="96ddb7e0-a2e9-4684-aaea-f88de51b086b" targetNamespace="http://schemas.microsoft.com/office/2006/metadata/properties" ma:root="true" ma:fieldsID="1f85ecb616da1673bd5a5f2bf0951873" ns3:_="" ns4:_="">
    <xsd:import namespace="ace1840a-3eaf-4774-814b-aa401300c48e"/>
    <xsd:import namespace="96ddb7e0-a2e9-4684-aaea-f88de51b086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e1840a-3eaf-4774-814b-aa401300c4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ddb7e0-a2e9-4684-aaea-f88de51b086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59C24-8233-49FD-B39E-657859B4D0B5}">
  <ds:schemaRefs>
    <ds:schemaRef ds:uri="http://schemas.microsoft.com/sharepoint/v3/contenttype/forms"/>
  </ds:schemaRefs>
</ds:datastoreItem>
</file>

<file path=customXml/itemProps2.xml><?xml version="1.0" encoding="utf-8"?>
<ds:datastoreItem xmlns:ds="http://schemas.openxmlformats.org/officeDocument/2006/customXml" ds:itemID="{2148E9D1-D767-48C5-B5A7-FA078C4CD12F}">
  <ds:schemaRefs>
    <ds:schemaRef ds:uri="http://schemas.microsoft.com/office/2006/metadata/properties"/>
    <ds:schemaRef ds:uri="http://www.w3.org/XML/1998/namespace"/>
    <ds:schemaRef ds:uri="http://purl.org/dc/terms/"/>
    <ds:schemaRef ds:uri="http://purl.org/dc/dcmitype/"/>
    <ds:schemaRef ds:uri="http://purl.org/dc/elements/1.1/"/>
    <ds:schemaRef ds:uri="http://schemas.microsoft.com/office/infopath/2007/PartnerControls"/>
    <ds:schemaRef ds:uri="ace1840a-3eaf-4774-814b-aa401300c48e"/>
    <ds:schemaRef ds:uri="http://schemas.microsoft.com/office/2006/documentManagement/types"/>
    <ds:schemaRef ds:uri="http://schemas.openxmlformats.org/package/2006/metadata/core-properties"/>
    <ds:schemaRef ds:uri="96ddb7e0-a2e9-4684-aaea-f88de51b086b"/>
  </ds:schemaRefs>
</ds:datastoreItem>
</file>

<file path=customXml/itemProps3.xml><?xml version="1.0" encoding="utf-8"?>
<ds:datastoreItem xmlns:ds="http://schemas.openxmlformats.org/officeDocument/2006/customXml" ds:itemID="{CD69962C-D19A-49B9-9CB6-04F0F65F2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e1840a-3eaf-4774-814b-aa401300c48e"/>
    <ds:schemaRef ds:uri="96ddb7e0-a2e9-4684-aaea-f88de51b08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29</TotalTime>
  <Words>2773</Words>
  <Application>Microsoft Office PowerPoint</Application>
  <PresentationFormat>Widescreen</PresentationFormat>
  <Paragraphs>257</Paragraphs>
  <Slides>23</Slides>
  <Notes>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Arial,Sans-Serif</vt:lpstr>
      <vt:lpstr>Calibri</vt:lpstr>
      <vt:lpstr>Lato</vt:lpstr>
      <vt:lpstr>Lato Medium</vt:lpstr>
      <vt:lpstr>Lato Semibold</vt:lpstr>
      <vt:lpstr>Roboto</vt:lpstr>
      <vt:lpstr>Slack-Lato</vt:lpstr>
      <vt:lpstr>Times</vt:lpstr>
      <vt:lpstr>Wingdings</vt:lpstr>
      <vt:lpstr>Wingdings,Sans-Serif</vt:lpstr>
      <vt:lpstr>Office Theme</vt:lpstr>
      <vt:lpstr>Your EHR:  Is it making you more money?  Or costing you time and opportunity?</vt:lpstr>
      <vt:lpstr>Randy Torban</vt:lpstr>
      <vt:lpstr>Agenda</vt:lpstr>
      <vt:lpstr>Commonly Used Terminology</vt:lpstr>
      <vt:lpstr>PowerPoint Presentation</vt:lpstr>
      <vt:lpstr>The Features That Will Make or Break Today’s Aesthetic Practice</vt:lpstr>
      <vt:lpstr>Online Booking, Phone Booking, or both?</vt:lpstr>
      <vt:lpstr>Industry Averages - Where Do You Land?</vt:lpstr>
      <vt:lpstr>Better ROI With Online Booking</vt:lpstr>
      <vt:lpstr>Digitizing Your Patient Forms</vt:lpstr>
      <vt:lpstr> </vt:lpstr>
      <vt:lpstr>Improving Efficiency</vt:lpstr>
      <vt:lpstr>Efficiency + Capacity Management = $$$</vt:lpstr>
      <vt:lpstr>Before &amp; After’s</vt:lpstr>
      <vt:lpstr>Leveraging Media to Improve Conversion</vt:lpstr>
      <vt:lpstr>Compliant Documentation</vt:lpstr>
      <vt:lpstr>Encounter Notes – The Presentation Continues</vt:lpstr>
      <vt:lpstr>Guarantee The Next Appointment With Loyalty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Natan Levy</dc:creator>
  <cp:lastModifiedBy>Joel Levy</cp:lastModifiedBy>
  <cp:revision>3</cp:revision>
  <dcterms:created xsi:type="dcterms:W3CDTF">2022-12-15T12:56:44Z</dcterms:created>
  <dcterms:modified xsi:type="dcterms:W3CDTF">2023-02-07T22:11:45Z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0x0101003537BD6C05DD384D8F5830A409AEF34E</vt:lpwstr>
  </property>
  <property fmtid="{D5CDD505-2E9C-101B-9397-08002B2CF9AE}" pid="3" name="MediaServiceImageTags">
    <vt:lpwstr/>
  </property>
</Properties>
</file>